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Lst>
  <p:notesMasterIdLst>
    <p:notesMasterId r:id="rId31"/>
  </p:notesMasterIdLst>
  <p:sldIdLst>
    <p:sldId id="667" r:id="rId5"/>
    <p:sldId id="305" r:id="rId6"/>
    <p:sldId id="660" r:id="rId7"/>
    <p:sldId id="1090" r:id="rId8"/>
    <p:sldId id="1091" r:id="rId9"/>
    <p:sldId id="595" r:id="rId10"/>
    <p:sldId id="511" r:id="rId11"/>
    <p:sldId id="578" r:id="rId12"/>
    <p:sldId id="1097" r:id="rId13"/>
    <p:sldId id="878" r:id="rId14"/>
    <p:sldId id="891" r:id="rId15"/>
    <p:sldId id="879" r:id="rId16"/>
    <p:sldId id="875" r:id="rId17"/>
    <p:sldId id="1092" r:id="rId18"/>
    <p:sldId id="850" r:id="rId19"/>
    <p:sldId id="805" r:id="rId20"/>
    <p:sldId id="845" r:id="rId21"/>
    <p:sldId id="892" r:id="rId22"/>
    <p:sldId id="1093" r:id="rId23"/>
    <p:sldId id="871" r:id="rId24"/>
    <p:sldId id="1094" r:id="rId25"/>
    <p:sldId id="1095" r:id="rId26"/>
    <p:sldId id="320" r:id="rId27"/>
    <p:sldId id="1098" r:id="rId28"/>
    <p:sldId id="267" r:id="rId29"/>
    <p:sldId id="606" r:id="rId30"/>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8AC74C-A295-628D-A21B-0817C74269A3}" name="Yehia Nasr" initials="YN" userId="S::yehia.nasr@ageing-better.org.uk::c65ad3d3-ffa4-4a53-83bb-e1c60a6d6650" providerId="AD"/>
  <p188:author id="{B2866E60-5DF3-D1BD-D600-9742FD8E3D38}" name="Luke Symons" initials="LS" userId="S::Luke.Symons@ageing-better.org.uk::6f0829ad-62ae-4c2b-a668-0c001d6bbf38" providerId="AD"/>
  <p188:author id="{3DF6A2BC-B832-9CD7-C0D2-BDB7079E0D68}" name="Natalie Turner" initials="NT" userId="S::natalie.turner@ageing-better.org.uk::af01fb01-03f5-454e-8cb0-ff8140c142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Dixon" initials="AD" lastIdx="1" clrIdx="0">
    <p:extLst>
      <p:ext uri="{19B8F6BF-5375-455C-9EA6-DF929625EA0E}">
        <p15:presenceInfo xmlns:p15="http://schemas.microsoft.com/office/powerpoint/2012/main" userId="S::Anna.Dixon@ageing-better.org.uk::3e0f860a-be57-421c-9fab-6d1d6802fa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6E"/>
    <a:srgbClr val="86C2EB"/>
    <a:srgbClr val="CDBEDB"/>
    <a:srgbClr val="4A4A49"/>
    <a:srgbClr val="F28598"/>
    <a:srgbClr val="F7E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36239-A883-43E5-BAAE-CE32ECB1671B}" v="310" dt="2022-11-16T15:12:40.699"/>
    <p1510:client id="{BAC58301-E7CF-4BA6-ABC2-3562F7884122}" v="8" dt="2022-11-16T12:49:55.732"/>
    <p1510:client id="{CBEB6272-0CF3-41D6-AF29-D14E0FE849AE}" v="1776" vWet="1778" dt="2022-11-16T12:49:50.8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68" autoAdjust="0"/>
  </p:normalViewPr>
  <p:slideViewPr>
    <p:cSldViewPr snapToGrid="0">
      <p:cViewPr varScale="1">
        <p:scale>
          <a:sx n="105" d="100"/>
          <a:sy n="105" d="100"/>
        </p:scale>
        <p:origin x="714" y="12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3CAD79-08AC-4D66-A4CE-EDAA735B3025}"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620CC0DD-A338-4616-8B00-64875210F9E9}">
      <dgm:prSet phldrT="[Text]"/>
      <dgm:spPr>
        <a:solidFill>
          <a:schemeClr val="accent1">
            <a:lumMod val="75000"/>
          </a:schemeClr>
        </a:solidFill>
      </dgm:spPr>
      <dgm:t>
        <a:bodyPr/>
        <a:lstStyle/>
        <a:p>
          <a:r>
            <a:rPr lang="en-GB"/>
            <a:t>Good Home Agency</a:t>
          </a:r>
        </a:p>
      </dgm:t>
    </dgm:pt>
    <dgm:pt modelId="{1013915A-2EA9-4877-A2D2-9798A6B279DF}" type="parTrans" cxnId="{340F52BA-C575-4C73-9B17-5AED94E5B10D}">
      <dgm:prSet/>
      <dgm:spPr/>
      <dgm:t>
        <a:bodyPr/>
        <a:lstStyle/>
        <a:p>
          <a:endParaRPr lang="en-GB"/>
        </a:p>
      </dgm:t>
    </dgm:pt>
    <dgm:pt modelId="{0E19EF12-7A9F-470C-B0EB-C064B37FD443}" type="sibTrans" cxnId="{340F52BA-C575-4C73-9B17-5AED94E5B10D}">
      <dgm:prSet/>
      <dgm:spPr/>
      <dgm:t>
        <a:bodyPr/>
        <a:lstStyle/>
        <a:p>
          <a:endParaRPr lang="en-GB"/>
        </a:p>
      </dgm:t>
    </dgm:pt>
    <dgm:pt modelId="{32E8E78E-18C2-4D53-B3D0-7EE30C4C4AFD}">
      <dgm:prSet phldrT="[Text]"/>
      <dgm:spPr>
        <a:solidFill>
          <a:schemeClr val="accent1">
            <a:lumMod val="40000"/>
            <a:lumOff val="60000"/>
          </a:schemeClr>
        </a:solidFill>
      </dgm:spPr>
      <dgm:t>
        <a:bodyPr/>
        <a:lstStyle/>
        <a:p>
          <a:r>
            <a:rPr lang="en-GB"/>
            <a:t>Evaluation of current home improvement services</a:t>
          </a:r>
        </a:p>
      </dgm:t>
    </dgm:pt>
    <dgm:pt modelId="{67C76A33-9F41-4761-BBF9-3D27B6625685}" type="parTrans" cxnId="{2991384B-8C38-4498-A65D-12E77FA67556}">
      <dgm:prSet/>
      <dgm:spPr/>
      <dgm:t>
        <a:bodyPr/>
        <a:lstStyle/>
        <a:p>
          <a:endParaRPr lang="en-GB"/>
        </a:p>
      </dgm:t>
    </dgm:pt>
    <dgm:pt modelId="{DEC68F2C-EDF9-4FB6-ABE5-5927E2E37BED}" type="sibTrans" cxnId="{2991384B-8C38-4498-A65D-12E77FA67556}">
      <dgm:prSet/>
      <dgm:spPr/>
      <dgm:t>
        <a:bodyPr/>
        <a:lstStyle/>
        <a:p>
          <a:endParaRPr lang="en-GB"/>
        </a:p>
      </dgm:t>
    </dgm:pt>
    <dgm:pt modelId="{99DB2E21-27EE-45B5-AA5B-8F031462A5AA}">
      <dgm:prSet phldrT="[Text]"/>
      <dgm:spPr>
        <a:solidFill>
          <a:schemeClr val="accent1">
            <a:lumMod val="60000"/>
            <a:lumOff val="40000"/>
          </a:schemeClr>
        </a:solidFill>
      </dgm:spPr>
      <dgm:t>
        <a:bodyPr/>
        <a:lstStyle/>
        <a:p>
          <a:r>
            <a:rPr lang="en-GB"/>
            <a:t>Design and testing of new service</a:t>
          </a:r>
        </a:p>
      </dgm:t>
    </dgm:pt>
    <dgm:pt modelId="{799B7865-0051-486F-A61F-18BC95B8F16A}" type="parTrans" cxnId="{5B5CC178-93A8-4867-87FF-33AA9FCDE294}">
      <dgm:prSet/>
      <dgm:spPr/>
      <dgm:t>
        <a:bodyPr/>
        <a:lstStyle/>
        <a:p>
          <a:endParaRPr lang="en-GB"/>
        </a:p>
      </dgm:t>
    </dgm:pt>
    <dgm:pt modelId="{293851B1-4057-437C-9989-CDBE49D33245}" type="sibTrans" cxnId="{5B5CC178-93A8-4867-87FF-33AA9FCDE294}">
      <dgm:prSet/>
      <dgm:spPr/>
      <dgm:t>
        <a:bodyPr/>
        <a:lstStyle/>
        <a:p>
          <a:endParaRPr lang="en-GB"/>
        </a:p>
      </dgm:t>
    </dgm:pt>
    <dgm:pt modelId="{878B3123-9811-4DF2-A512-7A222C6BE817}">
      <dgm:prSet phldrT="[Text]"/>
      <dgm:spPr/>
      <dgm:t>
        <a:bodyPr/>
        <a:lstStyle/>
        <a:p>
          <a:r>
            <a:rPr lang="en-GB"/>
            <a:t>Learning network</a:t>
          </a:r>
        </a:p>
      </dgm:t>
    </dgm:pt>
    <dgm:pt modelId="{CDAFF229-183D-44FC-9FBD-4574739888E0}" type="parTrans" cxnId="{23C5666D-9A8A-48B7-9D6E-4B201CFC3108}">
      <dgm:prSet/>
      <dgm:spPr/>
      <dgm:t>
        <a:bodyPr/>
        <a:lstStyle/>
        <a:p>
          <a:endParaRPr lang="en-GB"/>
        </a:p>
      </dgm:t>
    </dgm:pt>
    <dgm:pt modelId="{AB536857-6AB5-4DC9-B673-FC0553C872C5}" type="sibTrans" cxnId="{23C5666D-9A8A-48B7-9D6E-4B201CFC3108}">
      <dgm:prSet/>
      <dgm:spPr/>
      <dgm:t>
        <a:bodyPr/>
        <a:lstStyle/>
        <a:p>
          <a:endParaRPr lang="en-GB"/>
        </a:p>
      </dgm:t>
    </dgm:pt>
    <dgm:pt modelId="{E041591F-DC2C-45AF-8FDC-6BDAE034E525}">
      <dgm:prSet phldrT="[Text]" phldr="1"/>
      <dgm:spPr/>
      <dgm:t>
        <a:bodyPr/>
        <a:lstStyle/>
        <a:p>
          <a:endParaRPr lang="en-GB"/>
        </a:p>
      </dgm:t>
    </dgm:pt>
    <dgm:pt modelId="{669C2AFA-B495-4E86-A38E-68B4E69505C5}" type="parTrans" cxnId="{859A2AEE-BF5B-4794-B3B0-F6D79C60714E}">
      <dgm:prSet/>
      <dgm:spPr/>
      <dgm:t>
        <a:bodyPr/>
        <a:lstStyle/>
        <a:p>
          <a:endParaRPr lang="en-GB"/>
        </a:p>
      </dgm:t>
    </dgm:pt>
    <dgm:pt modelId="{B7B305A6-3E98-42B3-B39A-000FCC880FC8}" type="sibTrans" cxnId="{859A2AEE-BF5B-4794-B3B0-F6D79C60714E}">
      <dgm:prSet/>
      <dgm:spPr/>
      <dgm:t>
        <a:bodyPr/>
        <a:lstStyle/>
        <a:p>
          <a:endParaRPr lang="en-GB"/>
        </a:p>
      </dgm:t>
    </dgm:pt>
    <dgm:pt modelId="{F73CDB1A-1885-4B91-BBA7-36693193FDB8}">
      <dgm:prSet phldrT="[Text]"/>
      <dgm:spPr>
        <a:solidFill>
          <a:schemeClr val="accent1">
            <a:lumMod val="20000"/>
            <a:lumOff val="80000"/>
          </a:schemeClr>
        </a:solidFill>
      </dgm:spPr>
      <dgm:t>
        <a:bodyPr/>
        <a:lstStyle/>
        <a:p>
          <a:r>
            <a:rPr lang="en-GB"/>
            <a:t>National and local influencing</a:t>
          </a:r>
        </a:p>
      </dgm:t>
    </dgm:pt>
    <dgm:pt modelId="{BB36EEB6-93F5-440A-97BB-778AAA86DFC4}" type="parTrans" cxnId="{C1EFD51D-564C-441C-AA92-D474C101535F}">
      <dgm:prSet/>
      <dgm:spPr/>
      <dgm:t>
        <a:bodyPr/>
        <a:lstStyle/>
        <a:p>
          <a:endParaRPr lang="en-GB"/>
        </a:p>
      </dgm:t>
    </dgm:pt>
    <dgm:pt modelId="{F08A3CD5-5858-4D68-9B6A-483BCB790B75}" type="sibTrans" cxnId="{C1EFD51D-564C-441C-AA92-D474C101535F}">
      <dgm:prSet/>
      <dgm:spPr/>
      <dgm:t>
        <a:bodyPr/>
        <a:lstStyle/>
        <a:p>
          <a:endParaRPr lang="en-GB"/>
        </a:p>
      </dgm:t>
    </dgm:pt>
    <dgm:pt modelId="{FA6E70B0-3B65-402B-8B22-7B63FCF73A8F}" type="pres">
      <dgm:prSet presAssocID="{103CAD79-08AC-4D66-A4CE-EDAA735B3025}" presName="Name0" presStyleCnt="0">
        <dgm:presLayoutVars>
          <dgm:chMax val="1"/>
          <dgm:chPref val="1"/>
          <dgm:dir/>
          <dgm:animOne val="branch"/>
          <dgm:animLvl val="lvl"/>
        </dgm:presLayoutVars>
      </dgm:prSet>
      <dgm:spPr/>
    </dgm:pt>
    <dgm:pt modelId="{5D51B980-4EBC-4457-BD00-244390BAFA25}" type="pres">
      <dgm:prSet presAssocID="{620CC0DD-A338-4616-8B00-64875210F9E9}" presName="singleCycle" presStyleCnt="0"/>
      <dgm:spPr/>
    </dgm:pt>
    <dgm:pt modelId="{C27F5B61-25C2-4B87-81AF-4CA0C9DEC133}" type="pres">
      <dgm:prSet presAssocID="{620CC0DD-A338-4616-8B00-64875210F9E9}" presName="singleCenter" presStyleLbl="node1" presStyleIdx="0" presStyleCnt="5" custScaleX="191154">
        <dgm:presLayoutVars>
          <dgm:chMax val="7"/>
          <dgm:chPref val="7"/>
        </dgm:presLayoutVars>
      </dgm:prSet>
      <dgm:spPr/>
    </dgm:pt>
    <dgm:pt modelId="{0F1F4AF4-FA6A-44DB-9C55-0ED90D430BB4}" type="pres">
      <dgm:prSet presAssocID="{67C76A33-9F41-4761-BBF9-3D27B6625685}" presName="Name56" presStyleLbl="parChTrans1D2" presStyleIdx="0" presStyleCnt="4"/>
      <dgm:spPr/>
    </dgm:pt>
    <dgm:pt modelId="{23BE5606-9209-4110-BB3D-609AC886CA20}" type="pres">
      <dgm:prSet presAssocID="{32E8E78E-18C2-4D53-B3D0-7EE30C4C4AFD}" presName="text0" presStyleLbl="node1" presStyleIdx="1" presStyleCnt="5" custScaleX="343098" custScaleY="151956">
        <dgm:presLayoutVars>
          <dgm:bulletEnabled val="1"/>
        </dgm:presLayoutVars>
      </dgm:prSet>
      <dgm:spPr/>
    </dgm:pt>
    <dgm:pt modelId="{6FC53E30-E62F-4064-A881-B7D7962ECF24}" type="pres">
      <dgm:prSet presAssocID="{799B7865-0051-486F-A61F-18BC95B8F16A}" presName="Name56" presStyleLbl="parChTrans1D2" presStyleIdx="1" presStyleCnt="4"/>
      <dgm:spPr/>
    </dgm:pt>
    <dgm:pt modelId="{C8CEC440-8EB9-4714-B92A-99BD39D17F8C}" type="pres">
      <dgm:prSet presAssocID="{99DB2E21-27EE-45B5-AA5B-8F031462A5AA}" presName="text0" presStyleLbl="node1" presStyleIdx="2" presStyleCnt="5" custScaleX="361658" custScaleY="153024" custRadScaleRad="189513" custRadScaleInc="-2051">
        <dgm:presLayoutVars>
          <dgm:bulletEnabled val="1"/>
        </dgm:presLayoutVars>
      </dgm:prSet>
      <dgm:spPr/>
    </dgm:pt>
    <dgm:pt modelId="{285148A1-7167-427B-A7CA-787F95653926}" type="pres">
      <dgm:prSet presAssocID="{CDAFF229-183D-44FC-9FBD-4574739888E0}" presName="Name56" presStyleLbl="parChTrans1D2" presStyleIdx="2" presStyleCnt="4"/>
      <dgm:spPr/>
    </dgm:pt>
    <dgm:pt modelId="{37090FD6-C628-46F9-B60B-AADB89F0529A}" type="pres">
      <dgm:prSet presAssocID="{878B3123-9811-4DF2-A512-7A222C6BE817}" presName="text0" presStyleLbl="node1" presStyleIdx="3" presStyleCnt="5" custScaleX="402226">
        <dgm:presLayoutVars>
          <dgm:bulletEnabled val="1"/>
        </dgm:presLayoutVars>
      </dgm:prSet>
      <dgm:spPr/>
    </dgm:pt>
    <dgm:pt modelId="{3A8A65F8-C241-470E-BFFB-ADAE501D58D8}" type="pres">
      <dgm:prSet presAssocID="{BB36EEB6-93F5-440A-97BB-778AAA86DFC4}" presName="Name56" presStyleLbl="parChTrans1D2" presStyleIdx="3" presStyleCnt="4"/>
      <dgm:spPr/>
    </dgm:pt>
    <dgm:pt modelId="{AF691BCC-17C5-4876-AA29-3960E01F986E}" type="pres">
      <dgm:prSet presAssocID="{F73CDB1A-1885-4B91-BBA7-36693193FDB8}" presName="text0" presStyleLbl="node1" presStyleIdx="4" presStyleCnt="5" custScaleX="319614" custScaleY="140894" custRadScaleRad="177211" custRadScaleInc="2193">
        <dgm:presLayoutVars>
          <dgm:bulletEnabled val="1"/>
        </dgm:presLayoutVars>
      </dgm:prSet>
      <dgm:spPr/>
    </dgm:pt>
  </dgm:ptLst>
  <dgm:cxnLst>
    <dgm:cxn modelId="{40AA1702-B08C-4C14-A8D5-346126FC7153}" type="presOf" srcId="{99DB2E21-27EE-45B5-AA5B-8F031462A5AA}" destId="{C8CEC440-8EB9-4714-B92A-99BD39D17F8C}" srcOrd="0" destOrd="0" presId="urn:microsoft.com/office/officeart/2008/layout/RadialCluster"/>
    <dgm:cxn modelId="{EBB0811D-8160-4D2F-8870-C6132D38FF8C}" type="presOf" srcId="{878B3123-9811-4DF2-A512-7A222C6BE817}" destId="{37090FD6-C628-46F9-B60B-AADB89F0529A}" srcOrd="0" destOrd="0" presId="urn:microsoft.com/office/officeart/2008/layout/RadialCluster"/>
    <dgm:cxn modelId="{C1EFD51D-564C-441C-AA92-D474C101535F}" srcId="{620CC0DD-A338-4616-8B00-64875210F9E9}" destId="{F73CDB1A-1885-4B91-BBA7-36693193FDB8}" srcOrd="3" destOrd="0" parTransId="{BB36EEB6-93F5-440A-97BB-778AAA86DFC4}" sibTransId="{F08A3CD5-5858-4D68-9B6A-483BCB790B75}"/>
    <dgm:cxn modelId="{B64A5D27-F4FF-4601-BEBE-68E4F72EFF44}" type="presOf" srcId="{799B7865-0051-486F-A61F-18BC95B8F16A}" destId="{6FC53E30-E62F-4064-A881-B7D7962ECF24}" srcOrd="0" destOrd="0" presId="urn:microsoft.com/office/officeart/2008/layout/RadialCluster"/>
    <dgm:cxn modelId="{BC5B8035-D5F7-4F12-AD95-F3E3ABD9D115}" type="presOf" srcId="{F73CDB1A-1885-4B91-BBA7-36693193FDB8}" destId="{AF691BCC-17C5-4876-AA29-3960E01F986E}" srcOrd="0" destOrd="0" presId="urn:microsoft.com/office/officeart/2008/layout/RadialCluster"/>
    <dgm:cxn modelId="{A51EBA69-6653-4605-B7F0-BA1AA6DE9517}" type="presOf" srcId="{32E8E78E-18C2-4D53-B3D0-7EE30C4C4AFD}" destId="{23BE5606-9209-4110-BB3D-609AC886CA20}" srcOrd="0" destOrd="0" presId="urn:microsoft.com/office/officeart/2008/layout/RadialCluster"/>
    <dgm:cxn modelId="{2991384B-8C38-4498-A65D-12E77FA67556}" srcId="{620CC0DD-A338-4616-8B00-64875210F9E9}" destId="{32E8E78E-18C2-4D53-B3D0-7EE30C4C4AFD}" srcOrd="0" destOrd="0" parTransId="{67C76A33-9F41-4761-BBF9-3D27B6625685}" sibTransId="{DEC68F2C-EDF9-4FB6-ABE5-5927E2E37BED}"/>
    <dgm:cxn modelId="{23C5666D-9A8A-48B7-9D6E-4B201CFC3108}" srcId="{620CC0DD-A338-4616-8B00-64875210F9E9}" destId="{878B3123-9811-4DF2-A512-7A222C6BE817}" srcOrd="2" destOrd="0" parTransId="{CDAFF229-183D-44FC-9FBD-4574739888E0}" sibTransId="{AB536857-6AB5-4DC9-B673-FC0553C872C5}"/>
    <dgm:cxn modelId="{58319E53-241D-42A2-9783-18D6AA55CC25}" type="presOf" srcId="{BB36EEB6-93F5-440A-97BB-778AAA86DFC4}" destId="{3A8A65F8-C241-470E-BFFB-ADAE501D58D8}" srcOrd="0" destOrd="0" presId="urn:microsoft.com/office/officeart/2008/layout/RadialCluster"/>
    <dgm:cxn modelId="{6204F776-5ACD-4CEA-AF9B-23FBF4B59B2D}" type="presOf" srcId="{620CC0DD-A338-4616-8B00-64875210F9E9}" destId="{C27F5B61-25C2-4B87-81AF-4CA0C9DEC133}" srcOrd="0" destOrd="0" presId="urn:microsoft.com/office/officeart/2008/layout/RadialCluster"/>
    <dgm:cxn modelId="{5B5CC178-93A8-4867-87FF-33AA9FCDE294}" srcId="{620CC0DD-A338-4616-8B00-64875210F9E9}" destId="{99DB2E21-27EE-45B5-AA5B-8F031462A5AA}" srcOrd="1" destOrd="0" parTransId="{799B7865-0051-486F-A61F-18BC95B8F16A}" sibTransId="{293851B1-4057-437C-9989-CDBE49D33245}"/>
    <dgm:cxn modelId="{C285A47D-E69E-4B27-9872-B02854307511}" type="presOf" srcId="{CDAFF229-183D-44FC-9FBD-4574739888E0}" destId="{285148A1-7167-427B-A7CA-787F95653926}" srcOrd="0" destOrd="0" presId="urn:microsoft.com/office/officeart/2008/layout/RadialCluster"/>
    <dgm:cxn modelId="{340F52BA-C575-4C73-9B17-5AED94E5B10D}" srcId="{103CAD79-08AC-4D66-A4CE-EDAA735B3025}" destId="{620CC0DD-A338-4616-8B00-64875210F9E9}" srcOrd="0" destOrd="0" parTransId="{1013915A-2EA9-4877-A2D2-9798A6B279DF}" sibTransId="{0E19EF12-7A9F-470C-B0EB-C064B37FD443}"/>
    <dgm:cxn modelId="{D088D0DE-FD19-4A37-B504-88CB2B215663}" type="presOf" srcId="{67C76A33-9F41-4761-BBF9-3D27B6625685}" destId="{0F1F4AF4-FA6A-44DB-9C55-0ED90D430BB4}" srcOrd="0" destOrd="0" presId="urn:microsoft.com/office/officeart/2008/layout/RadialCluster"/>
    <dgm:cxn modelId="{859A2AEE-BF5B-4794-B3B0-F6D79C60714E}" srcId="{103CAD79-08AC-4D66-A4CE-EDAA735B3025}" destId="{E041591F-DC2C-45AF-8FDC-6BDAE034E525}" srcOrd="1" destOrd="0" parTransId="{669C2AFA-B495-4E86-A38E-68B4E69505C5}" sibTransId="{B7B305A6-3E98-42B3-B39A-000FCC880FC8}"/>
    <dgm:cxn modelId="{902D45FB-7967-4076-8A44-1CE363D01BC0}" type="presOf" srcId="{103CAD79-08AC-4D66-A4CE-EDAA735B3025}" destId="{FA6E70B0-3B65-402B-8B22-7B63FCF73A8F}" srcOrd="0" destOrd="0" presId="urn:microsoft.com/office/officeart/2008/layout/RadialCluster"/>
    <dgm:cxn modelId="{8AAC5219-BED3-4536-AB48-D77E8360741A}" type="presParOf" srcId="{FA6E70B0-3B65-402B-8B22-7B63FCF73A8F}" destId="{5D51B980-4EBC-4457-BD00-244390BAFA25}" srcOrd="0" destOrd="0" presId="urn:microsoft.com/office/officeart/2008/layout/RadialCluster"/>
    <dgm:cxn modelId="{6D2B7E2F-7316-4633-8DD3-3C12545B8017}" type="presParOf" srcId="{5D51B980-4EBC-4457-BD00-244390BAFA25}" destId="{C27F5B61-25C2-4B87-81AF-4CA0C9DEC133}" srcOrd="0" destOrd="0" presId="urn:microsoft.com/office/officeart/2008/layout/RadialCluster"/>
    <dgm:cxn modelId="{36A34F70-AD7F-4C5E-BEE8-75B314269B1A}" type="presParOf" srcId="{5D51B980-4EBC-4457-BD00-244390BAFA25}" destId="{0F1F4AF4-FA6A-44DB-9C55-0ED90D430BB4}" srcOrd="1" destOrd="0" presId="urn:microsoft.com/office/officeart/2008/layout/RadialCluster"/>
    <dgm:cxn modelId="{AE0B97A9-2468-41B8-8E20-8E2955C69BD8}" type="presParOf" srcId="{5D51B980-4EBC-4457-BD00-244390BAFA25}" destId="{23BE5606-9209-4110-BB3D-609AC886CA20}" srcOrd="2" destOrd="0" presId="urn:microsoft.com/office/officeart/2008/layout/RadialCluster"/>
    <dgm:cxn modelId="{9EECCFA0-7D34-4DD6-B9A2-5C8CFC3BC2B0}" type="presParOf" srcId="{5D51B980-4EBC-4457-BD00-244390BAFA25}" destId="{6FC53E30-E62F-4064-A881-B7D7962ECF24}" srcOrd="3" destOrd="0" presId="urn:microsoft.com/office/officeart/2008/layout/RadialCluster"/>
    <dgm:cxn modelId="{44958B2D-6046-4DCE-B385-3945F5F0A07A}" type="presParOf" srcId="{5D51B980-4EBC-4457-BD00-244390BAFA25}" destId="{C8CEC440-8EB9-4714-B92A-99BD39D17F8C}" srcOrd="4" destOrd="0" presId="urn:microsoft.com/office/officeart/2008/layout/RadialCluster"/>
    <dgm:cxn modelId="{008A1F0A-6C71-46EB-8FEA-5349139D259D}" type="presParOf" srcId="{5D51B980-4EBC-4457-BD00-244390BAFA25}" destId="{285148A1-7167-427B-A7CA-787F95653926}" srcOrd="5" destOrd="0" presId="urn:microsoft.com/office/officeart/2008/layout/RadialCluster"/>
    <dgm:cxn modelId="{99FC0C9D-7BB1-4100-9EA6-463E71A0A46A}" type="presParOf" srcId="{5D51B980-4EBC-4457-BD00-244390BAFA25}" destId="{37090FD6-C628-46F9-B60B-AADB89F0529A}" srcOrd="6" destOrd="0" presId="urn:microsoft.com/office/officeart/2008/layout/RadialCluster"/>
    <dgm:cxn modelId="{86BB71B8-2098-4866-BBDC-F7C360D211EC}" type="presParOf" srcId="{5D51B980-4EBC-4457-BD00-244390BAFA25}" destId="{3A8A65F8-C241-470E-BFFB-ADAE501D58D8}" srcOrd="7" destOrd="0" presId="urn:microsoft.com/office/officeart/2008/layout/RadialCluster"/>
    <dgm:cxn modelId="{168758C9-E33F-4D38-A5A5-373C4E574C2D}" type="presParOf" srcId="{5D51B980-4EBC-4457-BD00-244390BAFA25}" destId="{AF691BCC-17C5-4876-AA29-3960E01F986E}"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4D3BCE-4A4A-4FC8-93B3-63449B0A1371}" type="doc">
      <dgm:prSet loTypeId="urn:diagrams.loki3.com/VaryingWidthList" loCatId="list" qsTypeId="urn:microsoft.com/office/officeart/2005/8/quickstyle/simple1" qsCatId="simple" csTypeId="urn:microsoft.com/office/officeart/2005/8/colors/accent1_2" csCatId="accent1" phldr="1"/>
      <dgm:spPr/>
    </dgm:pt>
    <dgm:pt modelId="{60307A24-F3CD-4ED8-9DBE-512F8B4C7FAC}">
      <dgm:prSet phldrT="[Text]"/>
      <dgm:spPr>
        <a:solidFill>
          <a:schemeClr val="accent5">
            <a:lumMod val="40000"/>
            <a:lumOff val="60000"/>
          </a:schemeClr>
        </a:solidFill>
      </dgm:spPr>
      <dgm:t>
        <a:bodyPr/>
        <a:lstStyle/>
        <a:p>
          <a:pPr algn="ctr"/>
          <a:r>
            <a:rPr lang="en-GB"/>
            <a:t>Finance a key barrier homeowners face (even with means to pay lack of understanding / knowledge / confidence / trust / sense of responsibility)</a:t>
          </a:r>
        </a:p>
      </dgm:t>
    </dgm:pt>
    <dgm:pt modelId="{B538D7E2-1491-45AC-ACD9-32B8A325A19F}" type="parTrans" cxnId="{E39B6058-CABF-4A8C-A723-C5F2896F8541}">
      <dgm:prSet/>
      <dgm:spPr/>
      <dgm:t>
        <a:bodyPr/>
        <a:lstStyle/>
        <a:p>
          <a:pPr algn="ctr"/>
          <a:endParaRPr lang="en-GB"/>
        </a:p>
      </dgm:t>
    </dgm:pt>
    <dgm:pt modelId="{B0DD7891-EE9E-48D4-9410-FAAD61B669E5}" type="sibTrans" cxnId="{E39B6058-CABF-4A8C-A723-C5F2896F8541}">
      <dgm:prSet/>
      <dgm:spPr/>
      <dgm:t>
        <a:bodyPr/>
        <a:lstStyle/>
        <a:p>
          <a:pPr algn="ctr"/>
          <a:endParaRPr lang="en-GB"/>
        </a:p>
      </dgm:t>
    </dgm:pt>
    <dgm:pt modelId="{FD47049D-651C-4EC1-BB90-81366C35C226}">
      <dgm:prSet phldrT="[Text]"/>
      <dgm:spPr>
        <a:solidFill>
          <a:schemeClr val="accent5">
            <a:lumMod val="60000"/>
            <a:lumOff val="40000"/>
          </a:schemeClr>
        </a:solidFill>
      </dgm:spPr>
      <dgm:t>
        <a:bodyPr/>
        <a:lstStyle/>
        <a:p>
          <a:pPr algn="l"/>
          <a:r>
            <a:rPr lang="en-GB"/>
            <a:t>Comprehensive mix of grants, loans and private funding needed to meet national and individual challenge</a:t>
          </a:r>
        </a:p>
      </dgm:t>
    </dgm:pt>
    <dgm:pt modelId="{F0E9B94A-769B-4EF4-A26C-A6C3AD5D665D}" type="parTrans" cxnId="{49C36312-C040-41F4-8ECA-967127AFF4A3}">
      <dgm:prSet/>
      <dgm:spPr/>
      <dgm:t>
        <a:bodyPr/>
        <a:lstStyle/>
        <a:p>
          <a:pPr algn="ctr"/>
          <a:endParaRPr lang="en-GB"/>
        </a:p>
      </dgm:t>
    </dgm:pt>
    <dgm:pt modelId="{0FFB5F82-16BD-43B2-A372-AF87DC82AF60}" type="sibTrans" cxnId="{49C36312-C040-41F4-8ECA-967127AFF4A3}">
      <dgm:prSet/>
      <dgm:spPr/>
      <dgm:t>
        <a:bodyPr/>
        <a:lstStyle/>
        <a:p>
          <a:pPr algn="ctr"/>
          <a:endParaRPr lang="en-GB"/>
        </a:p>
      </dgm:t>
    </dgm:pt>
    <dgm:pt modelId="{306C3AFC-F601-42A1-A2B1-368D8E8EC486}">
      <dgm:prSet phldrT="[Text]"/>
      <dgm:spPr>
        <a:solidFill>
          <a:schemeClr val="accent5">
            <a:lumMod val="75000"/>
          </a:schemeClr>
        </a:solidFill>
      </dgm:spPr>
      <dgm:t>
        <a:bodyPr/>
        <a:lstStyle/>
        <a:p>
          <a:pPr algn="l"/>
          <a:r>
            <a:rPr lang="en-GB"/>
            <a:t>Current uncertainty challenging huge investment potential and political will</a:t>
          </a:r>
        </a:p>
      </dgm:t>
    </dgm:pt>
    <dgm:pt modelId="{A13DD81D-1BEE-4C66-B521-628C4A82DD00}" type="parTrans" cxnId="{1DF0DB30-9BE2-4265-A3A9-7735E8D7157E}">
      <dgm:prSet/>
      <dgm:spPr/>
      <dgm:t>
        <a:bodyPr/>
        <a:lstStyle/>
        <a:p>
          <a:pPr algn="ctr"/>
          <a:endParaRPr lang="en-GB"/>
        </a:p>
      </dgm:t>
    </dgm:pt>
    <dgm:pt modelId="{019523DD-6E97-485F-BC19-854A4C10BC50}" type="sibTrans" cxnId="{1DF0DB30-9BE2-4265-A3A9-7735E8D7157E}">
      <dgm:prSet/>
      <dgm:spPr/>
      <dgm:t>
        <a:bodyPr/>
        <a:lstStyle/>
        <a:p>
          <a:pPr algn="ctr"/>
          <a:endParaRPr lang="en-GB"/>
        </a:p>
      </dgm:t>
    </dgm:pt>
    <dgm:pt modelId="{E80432C1-5D6F-4132-BB0F-9EF8E8B97ADE}">
      <dgm:prSet phldrT="[Text]"/>
      <dgm:spPr>
        <a:solidFill>
          <a:schemeClr val="accent5">
            <a:lumMod val="50000"/>
          </a:schemeClr>
        </a:solidFill>
      </dgm:spPr>
      <dgm:t>
        <a:bodyPr/>
        <a:lstStyle/>
        <a:p>
          <a:pPr algn="l"/>
          <a:r>
            <a:rPr lang="en-GB"/>
            <a:t>Pockets of practice / potential for scale</a:t>
          </a:r>
        </a:p>
      </dgm:t>
    </dgm:pt>
    <dgm:pt modelId="{986DC067-3D8E-431E-96BC-84FA26BC3674}" type="parTrans" cxnId="{B5A35AEF-56E8-46A3-B734-59A6CE12D3FB}">
      <dgm:prSet/>
      <dgm:spPr/>
      <dgm:t>
        <a:bodyPr/>
        <a:lstStyle/>
        <a:p>
          <a:pPr algn="ctr"/>
          <a:endParaRPr lang="en-GB"/>
        </a:p>
      </dgm:t>
    </dgm:pt>
    <dgm:pt modelId="{DD9D60AD-636D-4405-B7FB-200AAE2476C4}" type="sibTrans" cxnId="{B5A35AEF-56E8-46A3-B734-59A6CE12D3FB}">
      <dgm:prSet/>
      <dgm:spPr/>
      <dgm:t>
        <a:bodyPr/>
        <a:lstStyle/>
        <a:p>
          <a:pPr algn="ctr"/>
          <a:endParaRPr lang="en-GB"/>
        </a:p>
      </dgm:t>
    </dgm:pt>
    <dgm:pt modelId="{F21F821C-E89D-4933-A792-A53BC7E4509B}" type="pres">
      <dgm:prSet presAssocID="{1B4D3BCE-4A4A-4FC8-93B3-63449B0A1371}" presName="Name0" presStyleCnt="0">
        <dgm:presLayoutVars>
          <dgm:resizeHandles/>
        </dgm:presLayoutVars>
      </dgm:prSet>
      <dgm:spPr/>
    </dgm:pt>
    <dgm:pt modelId="{2A02745D-B60C-4772-B58C-B32EEA17A0BD}" type="pres">
      <dgm:prSet presAssocID="{60307A24-F3CD-4ED8-9DBE-512F8B4C7FAC}" presName="text" presStyleLbl="node1" presStyleIdx="0" presStyleCnt="4">
        <dgm:presLayoutVars>
          <dgm:bulletEnabled val="1"/>
        </dgm:presLayoutVars>
      </dgm:prSet>
      <dgm:spPr/>
    </dgm:pt>
    <dgm:pt modelId="{CF8798AC-1A23-4AFD-82EB-FDCDD117C11E}" type="pres">
      <dgm:prSet presAssocID="{B0DD7891-EE9E-48D4-9410-FAAD61B669E5}" presName="space" presStyleCnt="0"/>
      <dgm:spPr/>
    </dgm:pt>
    <dgm:pt modelId="{FE66594C-5708-46F8-A5CA-50B86A1367E7}" type="pres">
      <dgm:prSet presAssocID="{FD47049D-651C-4EC1-BB90-81366C35C226}" presName="text" presStyleLbl="node1" presStyleIdx="1" presStyleCnt="4" custScaleX="126751" custLinFactNeighborX="3" custLinFactNeighborY="42028">
        <dgm:presLayoutVars>
          <dgm:bulletEnabled val="1"/>
        </dgm:presLayoutVars>
      </dgm:prSet>
      <dgm:spPr/>
    </dgm:pt>
    <dgm:pt modelId="{9DAEBDD0-C276-41B9-A7F6-E51D37B4B44A}" type="pres">
      <dgm:prSet presAssocID="{0FFB5F82-16BD-43B2-A372-AF87DC82AF60}" presName="space" presStyleCnt="0"/>
      <dgm:spPr/>
    </dgm:pt>
    <dgm:pt modelId="{E11101A4-EB98-4679-A674-A99594151EF4}" type="pres">
      <dgm:prSet presAssocID="{306C3AFC-F601-42A1-A2B1-368D8E8EC486}" presName="text" presStyleLbl="node1" presStyleIdx="2" presStyleCnt="4" custScaleX="190126" custLinFactNeighborX="5" custLinFactNeighborY="-31226">
        <dgm:presLayoutVars>
          <dgm:bulletEnabled val="1"/>
        </dgm:presLayoutVars>
      </dgm:prSet>
      <dgm:spPr/>
    </dgm:pt>
    <dgm:pt modelId="{C75B66B1-B946-43F0-8565-F31DD4D676AA}" type="pres">
      <dgm:prSet presAssocID="{019523DD-6E97-485F-BC19-854A4C10BC50}" presName="space" presStyleCnt="0"/>
      <dgm:spPr/>
    </dgm:pt>
    <dgm:pt modelId="{566A701B-3211-4DD5-89A5-CC50A8750BEC}" type="pres">
      <dgm:prSet presAssocID="{E80432C1-5D6F-4132-BB0F-9EF8E8B97ADE}" presName="text" presStyleLbl="node1" presStyleIdx="3" presStyleCnt="4" custScaleX="362144" custLinFactX="-31063" custLinFactNeighborX="-100000" custLinFactNeighborY="-93694">
        <dgm:presLayoutVars>
          <dgm:bulletEnabled val="1"/>
        </dgm:presLayoutVars>
      </dgm:prSet>
      <dgm:spPr/>
    </dgm:pt>
  </dgm:ptLst>
  <dgm:cxnLst>
    <dgm:cxn modelId="{2702DD09-052A-4B38-A930-23D5CA57F8E5}" type="presOf" srcId="{1B4D3BCE-4A4A-4FC8-93B3-63449B0A1371}" destId="{F21F821C-E89D-4933-A792-A53BC7E4509B}" srcOrd="0" destOrd="0" presId="urn:diagrams.loki3.com/VaryingWidthList"/>
    <dgm:cxn modelId="{49C36312-C040-41F4-8ECA-967127AFF4A3}" srcId="{1B4D3BCE-4A4A-4FC8-93B3-63449B0A1371}" destId="{FD47049D-651C-4EC1-BB90-81366C35C226}" srcOrd="1" destOrd="0" parTransId="{F0E9B94A-769B-4EF4-A26C-A6C3AD5D665D}" sibTransId="{0FFB5F82-16BD-43B2-A372-AF87DC82AF60}"/>
    <dgm:cxn modelId="{1DF0DB30-9BE2-4265-A3A9-7735E8D7157E}" srcId="{1B4D3BCE-4A4A-4FC8-93B3-63449B0A1371}" destId="{306C3AFC-F601-42A1-A2B1-368D8E8EC486}" srcOrd="2" destOrd="0" parTransId="{A13DD81D-1BEE-4C66-B521-628C4A82DD00}" sibTransId="{019523DD-6E97-485F-BC19-854A4C10BC50}"/>
    <dgm:cxn modelId="{8338CF31-C622-4D57-B053-680A7C48FC86}" type="presOf" srcId="{306C3AFC-F601-42A1-A2B1-368D8E8EC486}" destId="{E11101A4-EB98-4679-A674-A99594151EF4}" srcOrd="0" destOrd="0" presId="urn:diagrams.loki3.com/VaryingWidthList"/>
    <dgm:cxn modelId="{93D7604E-BEA8-4415-9402-053FB0161486}" type="presOf" srcId="{FD47049D-651C-4EC1-BB90-81366C35C226}" destId="{FE66594C-5708-46F8-A5CA-50B86A1367E7}" srcOrd="0" destOrd="0" presId="urn:diagrams.loki3.com/VaryingWidthList"/>
    <dgm:cxn modelId="{0A6D3577-7986-442B-994A-E73C2434C4FD}" type="presOf" srcId="{60307A24-F3CD-4ED8-9DBE-512F8B4C7FAC}" destId="{2A02745D-B60C-4772-B58C-B32EEA17A0BD}" srcOrd="0" destOrd="0" presId="urn:diagrams.loki3.com/VaryingWidthList"/>
    <dgm:cxn modelId="{E39B6058-CABF-4A8C-A723-C5F2896F8541}" srcId="{1B4D3BCE-4A4A-4FC8-93B3-63449B0A1371}" destId="{60307A24-F3CD-4ED8-9DBE-512F8B4C7FAC}" srcOrd="0" destOrd="0" parTransId="{B538D7E2-1491-45AC-ACD9-32B8A325A19F}" sibTransId="{B0DD7891-EE9E-48D4-9410-FAAD61B669E5}"/>
    <dgm:cxn modelId="{01502997-89D7-4A9B-9FEC-A1632AA41EC9}" type="presOf" srcId="{E80432C1-5D6F-4132-BB0F-9EF8E8B97ADE}" destId="{566A701B-3211-4DD5-89A5-CC50A8750BEC}" srcOrd="0" destOrd="0" presId="urn:diagrams.loki3.com/VaryingWidthList"/>
    <dgm:cxn modelId="{B5A35AEF-56E8-46A3-B734-59A6CE12D3FB}" srcId="{1B4D3BCE-4A4A-4FC8-93B3-63449B0A1371}" destId="{E80432C1-5D6F-4132-BB0F-9EF8E8B97ADE}" srcOrd="3" destOrd="0" parTransId="{986DC067-3D8E-431E-96BC-84FA26BC3674}" sibTransId="{DD9D60AD-636D-4405-B7FB-200AAE2476C4}"/>
    <dgm:cxn modelId="{773FF375-2FA3-4621-9723-0A7C505E818F}" type="presParOf" srcId="{F21F821C-E89D-4933-A792-A53BC7E4509B}" destId="{2A02745D-B60C-4772-B58C-B32EEA17A0BD}" srcOrd="0" destOrd="0" presId="urn:diagrams.loki3.com/VaryingWidthList"/>
    <dgm:cxn modelId="{5FC40FF6-2C3B-4CDF-9C6B-C931A63BA405}" type="presParOf" srcId="{F21F821C-E89D-4933-A792-A53BC7E4509B}" destId="{CF8798AC-1A23-4AFD-82EB-FDCDD117C11E}" srcOrd="1" destOrd="0" presId="urn:diagrams.loki3.com/VaryingWidthList"/>
    <dgm:cxn modelId="{0EA71E91-D35D-4A01-ADAC-E38F0CA405B8}" type="presParOf" srcId="{F21F821C-E89D-4933-A792-A53BC7E4509B}" destId="{FE66594C-5708-46F8-A5CA-50B86A1367E7}" srcOrd="2" destOrd="0" presId="urn:diagrams.loki3.com/VaryingWidthList"/>
    <dgm:cxn modelId="{E31118E6-7BD7-4117-B3BD-48EE6826B089}" type="presParOf" srcId="{F21F821C-E89D-4933-A792-A53BC7E4509B}" destId="{9DAEBDD0-C276-41B9-A7F6-E51D37B4B44A}" srcOrd="3" destOrd="0" presId="urn:diagrams.loki3.com/VaryingWidthList"/>
    <dgm:cxn modelId="{C103EDF1-03C7-4975-B1A6-B96D346F9F28}" type="presParOf" srcId="{F21F821C-E89D-4933-A792-A53BC7E4509B}" destId="{E11101A4-EB98-4679-A674-A99594151EF4}" srcOrd="4" destOrd="0" presId="urn:diagrams.loki3.com/VaryingWidthList"/>
    <dgm:cxn modelId="{44B30E4F-0A0B-423E-9C2A-F2151A94541A}" type="presParOf" srcId="{F21F821C-E89D-4933-A792-A53BC7E4509B}" destId="{C75B66B1-B946-43F0-8565-F31DD4D676AA}" srcOrd="5" destOrd="0" presId="urn:diagrams.loki3.com/VaryingWidthList"/>
    <dgm:cxn modelId="{DD271D02-322B-491D-9540-77949C1B1CE1}" type="presParOf" srcId="{F21F821C-E89D-4933-A792-A53BC7E4509B}" destId="{566A701B-3211-4DD5-89A5-CC50A8750BEC}"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F5B61-25C2-4B87-81AF-4CA0C9DEC133}">
      <dsp:nvSpPr>
        <dsp:cNvPr id="0" name=""/>
        <dsp:cNvSpPr/>
      </dsp:nvSpPr>
      <dsp:spPr>
        <a:xfrm>
          <a:off x="3217283" y="1514878"/>
          <a:ext cx="2309777" cy="1208333"/>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GB" sz="2900" kern="1200"/>
            <a:t>Good Home Agency</a:t>
          </a:r>
        </a:p>
      </dsp:txBody>
      <dsp:txXfrm>
        <a:off x="3276269" y="1573864"/>
        <a:ext cx="2191805" cy="1090361"/>
      </dsp:txXfrm>
    </dsp:sp>
    <dsp:sp modelId="{0F1F4AF4-FA6A-44DB-9C55-0ED90D430BB4}">
      <dsp:nvSpPr>
        <dsp:cNvPr id="0" name=""/>
        <dsp:cNvSpPr/>
      </dsp:nvSpPr>
      <dsp:spPr>
        <a:xfrm rot="16200000">
          <a:off x="4177432" y="1320139"/>
          <a:ext cx="389479" cy="0"/>
        </a:xfrm>
        <a:custGeom>
          <a:avLst/>
          <a:gdLst/>
          <a:ahLst/>
          <a:cxnLst/>
          <a:rect l="0" t="0" r="0" b="0"/>
          <a:pathLst>
            <a:path>
              <a:moveTo>
                <a:pt x="0" y="0"/>
              </a:moveTo>
              <a:lnTo>
                <a:pt x="38947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BE5606-9209-4110-BB3D-609AC886CA20}">
      <dsp:nvSpPr>
        <dsp:cNvPr id="0" name=""/>
        <dsp:cNvSpPr/>
      </dsp:nvSpPr>
      <dsp:spPr>
        <a:xfrm>
          <a:off x="2983339" y="-104810"/>
          <a:ext cx="2777663" cy="123021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GB" sz="2100" kern="1200"/>
            <a:t>Evaluation of current home improvement services</a:t>
          </a:r>
        </a:p>
      </dsp:txBody>
      <dsp:txXfrm>
        <a:off x="3043393" y="-44756"/>
        <a:ext cx="2657555" cy="1110102"/>
      </dsp:txXfrm>
    </dsp:sp>
    <dsp:sp modelId="{6FC53E30-E62F-4064-A881-B7D7962ECF24}">
      <dsp:nvSpPr>
        <dsp:cNvPr id="0" name=""/>
        <dsp:cNvSpPr/>
      </dsp:nvSpPr>
      <dsp:spPr>
        <a:xfrm rot="21544623">
          <a:off x="5527032" y="2096980"/>
          <a:ext cx="429602" cy="0"/>
        </a:xfrm>
        <a:custGeom>
          <a:avLst/>
          <a:gdLst/>
          <a:ahLst/>
          <a:cxnLst/>
          <a:rect l="0" t="0" r="0" b="0"/>
          <a:pathLst>
            <a:path>
              <a:moveTo>
                <a:pt x="0" y="0"/>
              </a:moveTo>
              <a:lnTo>
                <a:pt x="42960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CEC440-8EB9-4714-B92A-99BD39D17F8C}">
      <dsp:nvSpPr>
        <dsp:cNvPr id="0" name=""/>
        <dsp:cNvSpPr/>
      </dsp:nvSpPr>
      <dsp:spPr>
        <a:xfrm>
          <a:off x="5956606" y="1450507"/>
          <a:ext cx="2927922" cy="1238856"/>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GB" sz="2500" kern="1200"/>
            <a:t>Design and testing of new service</a:t>
          </a:r>
        </a:p>
      </dsp:txBody>
      <dsp:txXfrm>
        <a:off x="6017082" y="1510983"/>
        <a:ext cx="2806970" cy="1117904"/>
      </dsp:txXfrm>
    </dsp:sp>
    <dsp:sp modelId="{285148A1-7167-427B-A7CA-787F95653926}">
      <dsp:nvSpPr>
        <dsp:cNvPr id="0" name=""/>
        <dsp:cNvSpPr/>
      </dsp:nvSpPr>
      <dsp:spPr>
        <a:xfrm rot="5400000">
          <a:off x="4072275" y="3023108"/>
          <a:ext cx="599792" cy="0"/>
        </a:xfrm>
        <a:custGeom>
          <a:avLst/>
          <a:gdLst/>
          <a:ahLst/>
          <a:cxnLst/>
          <a:rect l="0" t="0" r="0" b="0"/>
          <a:pathLst>
            <a:path>
              <a:moveTo>
                <a:pt x="0" y="0"/>
              </a:moveTo>
              <a:lnTo>
                <a:pt x="59979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090FD6-C628-46F9-B60B-AADB89F0529A}">
      <dsp:nvSpPr>
        <dsp:cNvPr id="0" name=""/>
        <dsp:cNvSpPr/>
      </dsp:nvSpPr>
      <dsp:spPr>
        <a:xfrm>
          <a:off x="2743994" y="3323004"/>
          <a:ext cx="3256354" cy="8095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GB" sz="3000" kern="1200"/>
            <a:t>Learning network</a:t>
          </a:r>
        </a:p>
      </dsp:txBody>
      <dsp:txXfrm>
        <a:off x="2783515" y="3362525"/>
        <a:ext cx="3177312" cy="730541"/>
      </dsp:txXfrm>
    </dsp:sp>
    <dsp:sp modelId="{3A8A65F8-C241-470E-BFFB-ADAE501D58D8}">
      <dsp:nvSpPr>
        <dsp:cNvPr id="0" name=""/>
        <dsp:cNvSpPr/>
      </dsp:nvSpPr>
      <dsp:spPr>
        <a:xfrm rot="10859211">
          <a:off x="2815452" y="2095691"/>
          <a:ext cx="401860" cy="0"/>
        </a:xfrm>
        <a:custGeom>
          <a:avLst/>
          <a:gdLst/>
          <a:ahLst/>
          <a:cxnLst/>
          <a:rect l="0" t="0" r="0" b="0"/>
          <a:pathLst>
            <a:path>
              <a:moveTo>
                <a:pt x="0" y="0"/>
              </a:moveTo>
              <a:lnTo>
                <a:pt x="40186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691BCC-17C5-4876-AA29-3960E01F986E}">
      <dsp:nvSpPr>
        <dsp:cNvPr id="0" name=""/>
        <dsp:cNvSpPr/>
      </dsp:nvSpPr>
      <dsp:spPr>
        <a:xfrm>
          <a:off x="227940" y="1499617"/>
          <a:ext cx="2587541" cy="1140654"/>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GB" sz="2500" kern="1200"/>
            <a:t>National and local influencing</a:t>
          </a:r>
        </a:p>
      </dsp:txBody>
      <dsp:txXfrm>
        <a:off x="283622" y="1555299"/>
        <a:ext cx="2476177" cy="10292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2745D-B60C-4772-B58C-B32EEA17A0BD}">
      <dsp:nvSpPr>
        <dsp:cNvPr id="0" name=""/>
        <dsp:cNvSpPr/>
      </dsp:nvSpPr>
      <dsp:spPr>
        <a:xfrm>
          <a:off x="3397" y="2213"/>
          <a:ext cx="10260000" cy="1064662"/>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GB" sz="2500" kern="1200"/>
            <a:t>Finance a key barrier homeowners face (even with means to pay lack of understanding / knowledge / confidence / trust / sense of responsibility)</a:t>
          </a:r>
        </a:p>
      </dsp:txBody>
      <dsp:txXfrm>
        <a:off x="3397" y="2213"/>
        <a:ext cx="10260000" cy="1064662"/>
      </dsp:txXfrm>
    </dsp:sp>
    <dsp:sp modelId="{FE66594C-5708-46F8-A5CA-50B86A1367E7}">
      <dsp:nvSpPr>
        <dsp:cNvPr id="0" name=""/>
        <dsp:cNvSpPr/>
      </dsp:nvSpPr>
      <dsp:spPr>
        <a:xfrm>
          <a:off x="0" y="1142481"/>
          <a:ext cx="10266795" cy="1064662"/>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a:t>Comprehensive mix of grants, loans and private funding needed to meet national and individual challenge</a:t>
          </a:r>
        </a:p>
      </dsp:txBody>
      <dsp:txXfrm>
        <a:off x="0" y="1142481"/>
        <a:ext cx="10266795" cy="1064662"/>
      </dsp:txXfrm>
    </dsp:sp>
    <dsp:sp modelId="{E11101A4-EB98-4679-A674-A99594151EF4}">
      <dsp:nvSpPr>
        <dsp:cNvPr id="0" name=""/>
        <dsp:cNvSpPr/>
      </dsp:nvSpPr>
      <dsp:spPr>
        <a:xfrm>
          <a:off x="0" y="2221381"/>
          <a:ext cx="10266795" cy="106466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a:t>Current uncertainty challenging huge investment potential and political will</a:t>
          </a:r>
        </a:p>
      </dsp:txBody>
      <dsp:txXfrm>
        <a:off x="0" y="2221381"/>
        <a:ext cx="10266795" cy="1064662"/>
      </dsp:txXfrm>
    </dsp:sp>
    <dsp:sp modelId="{566A701B-3211-4DD5-89A5-CC50A8750BEC}">
      <dsp:nvSpPr>
        <dsp:cNvPr id="0" name=""/>
        <dsp:cNvSpPr/>
      </dsp:nvSpPr>
      <dsp:spPr>
        <a:xfrm>
          <a:off x="0" y="3306023"/>
          <a:ext cx="10266782" cy="1064662"/>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a:t>Pockets of practice / potential for scale</a:t>
          </a:r>
        </a:p>
      </dsp:txBody>
      <dsp:txXfrm>
        <a:off x="0" y="3306023"/>
        <a:ext cx="10266782" cy="106466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F42196F8-DA7D-4543-BF38-6348122A1002}" type="datetimeFigureOut">
              <a:rPr lang="en-GB" smtClean="0"/>
              <a:t>05/12/2022</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D7A32EAF-8E66-44BC-ACE8-7771E337C85C}" type="slidenum">
              <a:rPr lang="en-GB" smtClean="0"/>
              <a:t>‹#›</a:t>
            </a:fld>
            <a:endParaRPr lang="en-GB"/>
          </a:p>
        </p:txBody>
      </p:sp>
    </p:spTree>
    <p:extLst>
      <p:ext uri="{BB962C8B-B14F-4D97-AF65-F5344CB8AC3E}">
        <p14:creationId xmlns:p14="http://schemas.microsoft.com/office/powerpoint/2010/main" val="51869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ousing.org.uk/resources/decarbonisation-brief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542925"/>
            <a:ext cx="3771900" cy="2120900"/>
          </a:xfrm>
        </p:spPr>
      </p:sp>
      <p:sp>
        <p:nvSpPr>
          <p:cNvPr id="3" name="Notes Placeholder 2"/>
          <p:cNvSpPr>
            <a:spLocks noGrp="1"/>
          </p:cNvSpPr>
          <p:nvPr>
            <p:ph type="body" idx="1"/>
          </p:nvPr>
        </p:nvSpPr>
        <p:spPr>
          <a:xfrm>
            <a:off x="624893" y="2845144"/>
            <a:ext cx="5509260" cy="4507706"/>
          </a:xfrm>
        </p:spPr>
        <p:txBody>
          <a:bodyPr/>
          <a:lstStyle/>
          <a:p>
            <a:pPr>
              <a:lnSpc>
                <a:spcPct val="150000"/>
              </a:lnSpc>
            </a:pPr>
            <a:endParaRPr lang="en-GB" sz="1500" dirty="0"/>
          </a:p>
          <a:p>
            <a:pPr>
              <a:lnSpc>
                <a:spcPct val="150000"/>
              </a:lnSpc>
            </a:pPr>
            <a:r>
              <a:rPr lang="en-GB" sz="1500" b="1" dirty="0"/>
              <a:t>Delighted to be here </a:t>
            </a:r>
            <a:r>
              <a:rPr lang="en-GB" sz="1500" dirty="0"/>
              <a:t>with you all. </a:t>
            </a:r>
          </a:p>
          <a:p>
            <a:pPr>
              <a:lnSpc>
                <a:spcPct val="150000"/>
              </a:lnSpc>
            </a:pPr>
            <a:endParaRPr lang="en-GB" sz="1500" dirty="0"/>
          </a:p>
          <a:p>
            <a:pPr>
              <a:lnSpc>
                <a:spcPct val="150000"/>
              </a:lnSpc>
            </a:pPr>
            <a:r>
              <a:rPr lang="en-GB" sz="1500" dirty="0"/>
              <a:t>Many of us are still </a:t>
            </a:r>
            <a:r>
              <a:rPr lang="en-GB" sz="1500" b="1" dirty="0"/>
              <a:t>getting used to being back out in the real world</a:t>
            </a:r>
            <a:r>
              <a:rPr lang="en-GB" sz="1500" dirty="0"/>
              <a:t> doing face-to-face events </a:t>
            </a:r>
          </a:p>
          <a:p>
            <a:pPr>
              <a:lnSpc>
                <a:spcPct val="150000"/>
              </a:lnSpc>
            </a:pPr>
            <a:endParaRPr lang="en-GB" sz="1500" dirty="0"/>
          </a:p>
          <a:p>
            <a:pPr>
              <a:lnSpc>
                <a:spcPct val="150000"/>
              </a:lnSpc>
            </a:pPr>
            <a:r>
              <a:rPr lang="en-GB" sz="1500" dirty="0"/>
              <a:t>and it’s fantastic to be able to do that here in Lincolnshire today.</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6950" rtl="0" eaLnBrk="1" fontAlgn="auto" latinLnBrk="0" hangingPunct="1">
              <a:lnSpc>
                <a:spcPct val="100000"/>
              </a:lnSpc>
              <a:spcBef>
                <a:spcPts val="0"/>
              </a:spcBef>
              <a:spcAft>
                <a:spcPts val="0"/>
              </a:spcAft>
              <a:buClrTx/>
              <a:buSzTx/>
              <a:buFontTx/>
              <a:buNone/>
              <a:tabLst/>
              <a:defRPr/>
            </a:pPr>
            <a:fld id="{D1EAB354-64F8-4346-AA82-269F991C54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5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402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800" b="1" u="sng">
                <a:effectLst/>
                <a:latin typeface="Arial" panose="020B0604020202020204" pitchFamily="34" charset="0"/>
                <a:ea typeface="Calibri" panose="020F0502020204030204" pitchFamily="34" charset="0"/>
                <a:cs typeface="Arial" panose="020B0604020202020204" pitchFamily="34" charset="0"/>
              </a:rPr>
              <a:t>A few key stats about homes in England</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800" b="1" u="sng">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800" b="1" u="sng">
                <a:effectLst/>
                <a:latin typeface="Arial" panose="020B0604020202020204" pitchFamily="34" charset="0"/>
                <a:ea typeface="Calibri" panose="020F0502020204030204" pitchFamily="34" charset="0"/>
                <a:cs typeface="Arial" panose="020B0604020202020204" pitchFamily="34" charset="0"/>
              </a:rPr>
              <a:t>Our housing stock is not ready for the age shift </a:t>
            </a:r>
            <a:r>
              <a:rPr lang="en-GB" sz="1800" u="sng">
                <a:effectLst/>
                <a:latin typeface="Arial" panose="020B0604020202020204" pitchFamily="34" charset="0"/>
                <a:ea typeface="Calibri" panose="020F0502020204030204" pitchFamily="34" charset="0"/>
                <a:cs typeface="Arial" panose="020B0604020202020204" pitchFamily="34" charset="0"/>
              </a:rPr>
              <a:t>that will see the number of households with someone aged over 85 almost double over the next 25 years.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rPr>
              <a:t>Only 9% of homes in England (just over two million), contain all four basic features that would make them visitable for everyone. These are a WC at entrance level, wide doorways and circulation space, a flush threshold and level access.</a:t>
            </a:r>
            <a:endParaRPr lang="en-GB"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C250-0BEC-40BE-A50D-7A78C0D32C3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45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b="1">
                <a:effectLst/>
                <a:latin typeface="Arial" panose="020B0604020202020204" pitchFamily="34" charset="0"/>
                <a:ea typeface="Calibri" panose="020F0502020204030204" pitchFamily="34" charset="0"/>
                <a:cs typeface="Arial" panose="020B0604020202020204" pitchFamily="34" charset="0"/>
              </a:rPr>
              <a:t>There is a common misconception that the solution to meeting rising demand for housing among older people is to build more specialist housing, such as retirement villages, sheltered or extra care housing</a:t>
            </a:r>
            <a:r>
              <a:rPr lang="en-GB" sz="1800">
                <a:effectLst/>
                <a:latin typeface="Arial" panose="020B0604020202020204" pitchFamily="34" charset="0"/>
                <a:ea typeface="Calibri" panose="020F0502020204030204" pitchFamily="34" charset="0"/>
                <a:cs typeface="Arial" panose="020B0604020202020204" pitchFamily="34" charset="0"/>
              </a:rPr>
              <a:t>. </a:t>
            </a:r>
          </a:p>
          <a:p>
            <a:pPr>
              <a:lnSpc>
                <a:spcPct val="115000"/>
              </a:lnSpc>
            </a:pPr>
            <a:endParaRPr lang="en-GB" sz="1800">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While building more specialist housing is certainly a valuable part of the answer, only 5% of over 65s live in specialist housing, with the vast majority of older people living in mainstream housing and 80% wishing to remain in their own homes as they age.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Many view specialist housing as a last resort once they can no longer manage on their own  and would prefer to stay in their own homes and communities. We were pleased to see this focus on mainstream housing reflected in the recently published Social Care White Paper.</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C250-0BEC-40BE-A50D-7A78C0D32C3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b="1">
                <a:effectLst/>
                <a:latin typeface="Arial" panose="020B0604020202020204" pitchFamily="34" charset="0"/>
                <a:ea typeface="Calibri" panose="020F0502020204030204" pitchFamily="34" charset="0"/>
                <a:cs typeface="Arial" panose="020B0604020202020204" pitchFamily="34" charset="0"/>
              </a:rPr>
              <a:t>Our housing stock is in a poor state of repair:</a:t>
            </a:r>
            <a:r>
              <a:rPr lang="en-GB" sz="1800">
                <a:effectLst/>
                <a:latin typeface="Arial" panose="020B0604020202020204" pitchFamily="34" charset="0"/>
                <a:ea typeface="Calibri" panose="020F0502020204030204" pitchFamily="34" charset="0"/>
                <a:cs typeface="Arial" panose="020B0604020202020204" pitchFamily="34" charset="0"/>
              </a:rPr>
              <a:t> There are 3.5 million non-decent homes in England.  </a:t>
            </a:r>
          </a:p>
          <a:p>
            <a:pPr>
              <a:lnSpc>
                <a:spcPct val="115000"/>
              </a:lnSpc>
            </a:pPr>
            <a:endParaRPr lang="en-GB" sz="1800">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800">
                <a:effectLst/>
                <a:latin typeface="Arial" panose="020B0604020202020204" pitchFamily="34" charset="0"/>
                <a:ea typeface="Calibri" panose="020F0502020204030204" pitchFamily="34" charset="0"/>
                <a:cs typeface="Arial" panose="020B0604020202020204" pitchFamily="34" charset="0"/>
              </a:rPr>
              <a:t>The worst performing type of housing in terms of the proportion of non-decent homes is in the private rented sector, </a:t>
            </a:r>
          </a:p>
          <a:p>
            <a:pPr>
              <a:lnSpc>
                <a:spcPct val="115000"/>
              </a:lnSpc>
            </a:pPr>
            <a:r>
              <a:rPr lang="en-GB" sz="1800">
                <a:effectLst/>
                <a:latin typeface="Arial" panose="020B0604020202020204" pitchFamily="34" charset="0"/>
                <a:ea typeface="Calibri" panose="020F0502020204030204" pitchFamily="34" charset="0"/>
                <a:cs typeface="Arial" panose="020B0604020202020204" pitchFamily="34" charset="0"/>
              </a:rPr>
              <a:t>however the </a:t>
            </a:r>
            <a:r>
              <a:rPr lang="en-GB" sz="1800" b="1">
                <a:effectLst/>
                <a:latin typeface="Arial" panose="020B0604020202020204" pitchFamily="34" charset="0"/>
                <a:ea typeface="Calibri" panose="020F0502020204030204" pitchFamily="34" charset="0"/>
                <a:cs typeface="Arial" panose="020B0604020202020204" pitchFamily="34" charset="0"/>
              </a:rPr>
              <a:t>highest number of homes classified as non-decent are in the owner-occupier sector</a:t>
            </a:r>
            <a:r>
              <a:rPr lang="en-GB" sz="1800">
                <a:effectLst/>
                <a:latin typeface="Arial" panose="020B0604020202020204" pitchFamily="34" charset="0"/>
                <a:ea typeface="Calibri" panose="020F0502020204030204" pitchFamily="34" charset="0"/>
                <a:cs typeface="Arial" panose="020B0604020202020204" pitchFamily="34" charset="0"/>
              </a:rPr>
              <a:t>. </a:t>
            </a:r>
          </a:p>
          <a:p>
            <a:pPr>
              <a:lnSpc>
                <a:spcPct val="115000"/>
              </a:lnSpc>
            </a:pPr>
            <a:endParaRPr lang="en-GB" sz="1800">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800">
                <a:effectLst/>
                <a:latin typeface="Arial" panose="020B0604020202020204" pitchFamily="34" charset="0"/>
                <a:ea typeface="Calibri" panose="020F0502020204030204" pitchFamily="34" charset="0"/>
                <a:cs typeface="Arial" panose="020B0604020202020204" pitchFamily="34" charset="0"/>
              </a:rPr>
              <a:t>The social housing sector performs better, with 480,000 non-decent homes out of 4 million (12%). Of the homes headed by someone aged 75 or over, 21% were classed as non-decent in 2017, a proportion that is unchanged since 2012.</a:t>
            </a:r>
            <a:br>
              <a:rPr lang="en-GB" sz="1800">
                <a:effectLst/>
                <a:latin typeface="Arial" panose="020B0604020202020204" pitchFamily="34" charset="0"/>
                <a:ea typeface="Calibri" panose="020F0502020204030204" pitchFamily="34" charset="0"/>
                <a:cs typeface="Arial" panose="020B0604020202020204" pitchFamily="34" charset="0"/>
              </a:rPr>
            </a:b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There are over two million households headed by someone aged 55 and over which do not meet basic standards: for example, it is too cold, or too damp or has a trip hazard.</a:t>
            </a:r>
          </a:p>
          <a:p>
            <a:pPr marL="342900" lvl="0" indent="-342900">
              <a:lnSpc>
                <a:spcPct val="115000"/>
              </a:lnSpc>
              <a:buFont typeface="Courier New" panose="02070309020205020404" pitchFamily="49" charset="0"/>
              <a:buChar char="o"/>
            </a:pP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In 2017 to 2018 there were around 220,160 emergency hospital admissions related to falls among patients aged 65 and over, with around 146,665 (66.6%) of these patients aged 80 and over falls were the ninth highest cause of disability-adjusted life years (DALYs) in England in 2013 and the leading cause of injury</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Poor housing in England is estimated to cost the NHS £1.4billion a year in treatment bills – more than half of this can be attributed to excess cold, while the second biggest cost comes from hazards which cause people to fall and injure themselves. (Building Research Establishment, 2021) Both issues are particularly dangerous for older people and families with young children</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C250-0BEC-40BE-A50D-7A78C0D32C3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63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b="1">
                <a:effectLst/>
                <a:latin typeface="Arial" panose="020B0604020202020204" pitchFamily="34" charset="0"/>
                <a:ea typeface="Calibri" panose="020F0502020204030204" pitchFamily="34" charset="0"/>
                <a:cs typeface="Arial" panose="020B0604020202020204" pitchFamily="34" charset="0"/>
              </a:rPr>
              <a:t>Poverty among those in and approaching later life is increasing and so is private renting</a:t>
            </a:r>
          </a:p>
          <a:p>
            <a:pPr>
              <a:lnSpc>
                <a:spcPct val="115000"/>
              </a:lnSpc>
            </a:pPr>
            <a:endParaRPr lang="en-GB" sz="1800" b="1">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800" b="1">
                <a:effectLst/>
                <a:latin typeface="Arial" panose="020B0604020202020204" pitchFamily="34" charset="0"/>
                <a:ea typeface="Calibri" panose="020F0502020204030204" pitchFamily="34" charset="0"/>
                <a:cs typeface="Arial" panose="020B0604020202020204" pitchFamily="34" charset="0"/>
              </a:rPr>
              <a:t>Significant increase in proportion of older people renting – number has doubled since 2003 – and rising</a:t>
            </a:r>
          </a:p>
          <a:p>
            <a:pPr>
              <a:lnSpc>
                <a:spcPct val="115000"/>
              </a:lnSpc>
            </a:pPr>
            <a:endParaRPr lang="en-GB" sz="1800" b="1">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800" b="1">
                <a:effectLst/>
                <a:latin typeface="Arial" panose="020B0604020202020204" pitchFamily="34" charset="0"/>
                <a:ea typeface="Calibri" panose="020F0502020204030204" pitchFamily="34" charset="0"/>
                <a:cs typeface="Arial" panose="020B0604020202020204" pitchFamily="34" charset="0"/>
              </a:rPr>
              <a:t>And the proportion that older renters pay is far higher (up to almost 50% of income – far less for younger)</a:t>
            </a:r>
          </a:p>
          <a:p>
            <a:pPr>
              <a:lnSpc>
                <a:spcPct val="115000"/>
              </a:lnSpc>
            </a:pPr>
            <a:endParaRPr lang="en-GB" sz="1800" b="1">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800" b="1">
                <a:effectLst/>
                <a:latin typeface="Arial" panose="020B0604020202020204" pitchFamily="34" charset="0"/>
                <a:ea typeface="Calibri" panose="020F0502020204030204" pitchFamily="34" charset="0"/>
                <a:cs typeface="Arial" panose="020B0604020202020204" pitchFamily="34" charset="0"/>
              </a:rPr>
              <a:t>Cost of living crisis has impact on number of people struggling to heat – (half a million homes are excessively cold / older people going to be spending more) [inflation figures today 11% - older people fixed income / energy costs – over double despite support]</a:t>
            </a:r>
          </a:p>
          <a:p>
            <a:pPr>
              <a:lnSpc>
                <a:spcPct val="115000"/>
              </a:lnSpc>
            </a:pPr>
            <a:endParaRPr lang="en-GB" sz="1800" b="1">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800" b="1">
                <a:effectLst/>
                <a:latin typeface="Arial" panose="020B0604020202020204" pitchFamily="34" charset="0"/>
                <a:ea typeface="Calibri" panose="020F0502020204030204" pitchFamily="34" charset="0"/>
                <a:cs typeface="Arial" panose="020B0604020202020204" pitchFamily="34" charset="0"/>
              </a:rPr>
              <a:t>Homes are not ready for climate change</a:t>
            </a:r>
            <a:r>
              <a:rPr lang="en-GB" sz="1800">
                <a:effectLst/>
                <a:latin typeface="Arial" panose="020B0604020202020204" pitchFamily="34" charset="0"/>
                <a:ea typeface="Calibri" panose="020F0502020204030204" pitchFamily="34" charset="0"/>
                <a:cs typeface="Arial" panose="020B0604020202020204" pitchFamily="34" charset="0"/>
              </a:rPr>
              <a:t>. Homes that are too cold or too hot killed 17,000 people in the UK in 2018, with deaths more likely to occur among older groups (E3G, 2018). </a:t>
            </a:r>
          </a:p>
          <a:p>
            <a:pPr>
              <a:lnSpc>
                <a:spcPct val="115000"/>
              </a:lnSpc>
            </a:pPr>
            <a:endParaRPr lang="en-GB" sz="1800">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800" b="1">
                <a:effectLst/>
                <a:latin typeface="Arial" panose="020B0604020202020204" pitchFamily="34" charset="0"/>
                <a:ea typeface="Calibri" panose="020F0502020204030204" pitchFamily="34" charset="0"/>
                <a:cs typeface="Arial" panose="020B0604020202020204" pitchFamily="34" charset="0"/>
              </a:rPr>
              <a:t>The sector plans to invest £70bn by 2050 in improving existing homes, but recent analysis by Savills finds it will cost at least an additional 336bn to reach zero carbon emissions. </a:t>
            </a:r>
            <a:r>
              <a:rPr lang="en-GB" sz="1800">
                <a:effectLst/>
                <a:latin typeface="Arial" panose="020B0604020202020204" pitchFamily="34" charset="0"/>
                <a:ea typeface="Calibri" panose="020F0502020204030204" pitchFamily="34" charset="0"/>
                <a:cs typeface="Arial" panose="020B0604020202020204" pitchFamily="34" charset="0"/>
              </a:rPr>
              <a:t>(</a:t>
            </a:r>
            <a:r>
              <a:rPr lang="en-GB" sz="1800" u="sng">
                <a:solidFill>
                  <a:srgbClr val="4D146B"/>
                </a:solidFill>
                <a:effectLst/>
                <a:latin typeface="Arial" panose="020B0604020202020204" pitchFamily="34" charset="0"/>
                <a:ea typeface="Calibri" panose="020F0502020204030204" pitchFamily="34" charset="0"/>
                <a:cs typeface="Arial" panose="020B0604020202020204" pitchFamily="34" charset="0"/>
                <a:hlinkClick r:id="rId3"/>
              </a:rPr>
              <a:t>NHF, 2021</a:t>
            </a:r>
            <a:r>
              <a:rPr lang="en-GB" sz="1800">
                <a:effectLst/>
                <a:latin typeface="Arial" panose="020B0604020202020204" pitchFamily="34" charset="0"/>
                <a:ea typeface="Calibri" panose="020F0502020204030204" pitchFamily="34" charset="0"/>
                <a:cs typeface="Arial" panose="020B0604020202020204" pitchFamily="34" charset="0"/>
              </a:rPr>
              <a:t>)</a:t>
            </a:r>
          </a:p>
          <a:p>
            <a:pPr>
              <a:lnSpc>
                <a:spcPct val="115000"/>
              </a:lnSpc>
            </a:pPr>
            <a:endParaRPr lang="en-GB" sz="18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3600"/>
              <a:t>Overall, 26 million homes will need to be retrofitted in one way or another between now and 2050 to achieve net zero emissions</a:t>
            </a:r>
          </a:p>
          <a:p>
            <a:pPr>
              <a:lnSpc>
                <a:spcPct val="115000"/>
              </a:lnSpc>
            </a:pPr>
            <a:endParaRPr lang="en-GB" sz="1800" b="1">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These changes have profound implications for the financial wellbeing of older people in the future.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Since 2003, the number of over 55s living in private rented accommodation has more than doubled – a trend which is set to continue. The All Party Parliamentary Group (APPG) on Housing and Care for Older People estimate that there will be an additional 1.5 million households over pension age in the private rental sector by 2045 (making a total of 2.3 million).</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This increase is not just because there are more people in this age group now than there were 20 years ago. The proportion of older people in the private rented sector is also rising: 7% of people aged 55 and over were in the private rented sector in 2018-19, compared to 4% in 2003-04.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r>
              <a:rPr lang="en-GB" sz="1800">
                <a:effectLst/>
                <a:latin typeface="Arial" panose="020B0604020202020204" pitchFamily="34" charset="0"/>
                <a:ea typeface="Calibri" panose="020F0502020204030204" pitchFamily="34" charset="0"/>
                <a:cs typeface="Arial" panose="020B0604020202020204" pitchFamily="34" charset="0"/>
              </a:rPr>
              <a:t>There are a million more pensioners living in poverty than there were in 2014-15 – a worrying reversal after 15 years of progress. One million owner-occupiers aged 55 or older live in poverty – jeopardising their ability to keep their home warm and safe as they age. Especially worrying in light of increases in the cost of energy.</a:t>
            </a:r>
          </a:p>
          <a:p>
            <a:pPr marL="342900" lvl="0" indent="-342900">
              <a:lnSpc>
                <a:spcPct val="115000"/>
              </a:lnSpc>
              <a:buFont typeface="Courier New" panose="02070309020205020404" pitchFamily="49" charset="0"/>
              <a:buChar char="o"/>
            </a:pPr>
            <a:endParaRPr lang="en-GB" sz="1800">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Courier New" panose="02070309020205020404" pitchFamily="49" charset="0"/>
              <a:buChar char="o"/>
            </a:pP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C250-0BEC-40BE-A50D-7A78C0D32C3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37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£500m on over 55s first year treatment costs. £1.4bn all population </a:t>
            </a:r>
          </a:p>
          <a:p>
            <a:endParaRPr lang="en-US"/>
          </a:p>
          <a:p>
            <a:pPr marL="342900" indent="-342900">
              <a:buFontTx/>
              <a:buChar char="-"/>
            </a:pPr>
            <a:r>
              <a:rPr lang="en-GB" b="1"/>
              <a:t>Health inequalities</a:t>
            </a:r>
            <a:br>
              <a:rPr lang="en-GB"/>
            </a:br>
            <a:r>
              <a:rPr lang="en-GB" b="0" i="0">
                <a:effectLst/>
              </a:rPr>
              <a:t>The COVID-19 pandemic has exposed and amplified housing-related health inequalities </a:t>
            </a:r>
            <a:endParaRPr lang="en-GB" b="1"/>
          </a:p>
          <a:p>
            <a:pPr marL="342900" indent="-342900">
              <a:buFontTx/>
              <a:buChar char="-"/>
            </a:pPr>
            <a:r>
              <a:rPr lang="en-GB" b="1" i="0">
                <a:effectLst/>
              </a:rPr>
              <a:t>Demographic change</a:t>
            </a:r>
            <a:br>
              <a:rPr lang="en-GB" b="1" i="0">
                <a:effectLst/>
              </a:rPr>
            </a:br>
            <a:r>
              <a:rPr lang="en-GB" i="0">
                <a:effectLst/>
              </a:rPr>
              <a:t>One in four of us will be aged over 65 by 2041</a:t>
            </a:r>
            <a:endParaRPr lang="en-GB" b="1"/>
          </a:p>
          <a:p>
            <a:pPr marL="342900" indent="-342900">
              <a:buFontTx/>
              <a:buChar char="-"/>
            </a:pPr>
            <a:r>
              <a:rPr lang="en-GB" b="1"/>
              <a:t>Climate crisis</a:t>
            </a:r>
            <a:br>
              <a:rPr lang="en-GB" b="1"/>
            </a:br>
            <a:r>
              <a:rPr lang="en-GB"/>
              <a:t>Legal obligations from UK government to reach net zero by 2050</a:t>
            </a:r>
            <a:endParaRPr lang="en-GB" i="0">
              <a:effectLst/>
            </a:endParaRP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C250-0BEC-40BE-A50D-7A78C0D32C3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655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Views of lots of people with experience of living in unsuitable homes (4,500 research / 100 deliberative research)</a:t>
            </a:r>
          </a:p>
          <a:p>
            <a:endParaRPr lang="en-GB"/>
          </a:p>
          <a:p>
            <a:r>
              <a:rPr lang="en-GB"/>
              <a:t>Stakeholders in different topic areas – policy makers / professionals</a:t>
            </a:r>
          </a:p>
          <a:p>
            <a:endParaRPr lang="en-GB"/>
          </a:p>
          <a:p>
            <a:r>
              <a:rPr lang="en-GB"/>
              <a:t>Commissioned 4 x key evidence pieces</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C250-0BEC-40BE-A50D-7A78C0D32C3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343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GB" b="1"/>
              <a:t>Improving our homes is a national policy issue, not just an individual issue. </a:t>
            </a:r>
            <a:r>
              <a:rPr lang="en-GB"/>
              <a:t>There is a need for ownership of the problem and solution at all levels – national oversight, local infrastructure and individual responsibility </a:t>
            </a:r>
            <a:endParaRPr lang="en-GB" b="1"/>
          </a:p>
          <a:p>
            <a:pPr marL="342900" indent="-342900">
              <a:buFontTx/>
              <a:buChar char="-"/>
            </a:pPr>
            <a:r>
              <a:rPr lang="en-GB" b="1"/>
              <a:t>No previous government policy interventions have had the long-term strategic approach and funding to make a difference. </a:t>
            </a:r>
            <a:r>
              <a:rPr lang="en-GB"/>
              <a:t>We need sustainable investment and a long-term approach</a:t>
            </a:r>
            <a:endParaRPr lang="en-GB" b="1"/>
          </a:p>
          <a:p>
            <a:pPr marL="342900" indent="-342900">
              <a:buFontTx/>
              <a:buChar char="-"/>
            </a:pPr>
            <a:r>
              <a:rPr lang="en-GB" b="1"/>
              <a:t>Investment and improvement of our homes must be holistic.</a:t>
            </a:r>
            <a:br>
              <a:rPr lang="en-GB" b="1"/>
            </a:br>
            <a:r>
              <a:rPr lang="en-GB"/>
              <a:t>We must connect repair and improvement to the retrofit strategy</a:t>
            </a:r>
          </a:p>
          <a:p>
            <a:pPr marL="342900" indent="-342900">
              <a:buFontTx/>
              <a:buChar char="-"/>
            </a:pPr>
            <a:r>
              <a:rPr lang="en-GB" b="1"/>
              <a:t>To bridge current gaps, local hubs must effectively reach homeowners and meet their needs </a:t>
            </a:r>
          </a:p>
          <a:p>
            <a:pPr marL="342900" indent="-342900">
              <a:buFontTx/>
              <a:buChar char="-"/>
            </a:pPr>
            <a:r>
              <a:rPr lang="en-GB" b="1"/>
              <a:t>Repairing and improving our housing stock will require a mixture of innovative finance options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EC250-0BEC-40BE-A50D-7A78C0D32C3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36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338138"/>
            <a:ext cx="2795588" cy="1571625"/>
          </a:xfrm>
        </p:spPr>
      </p:sp>
      <p:sp>
        <p:nvSpPr>
          <p:cNvPr id="3" name="Notes Placeholder 2"/>
          <p:cNvSpPr>
            <a:spLocks noGrp="1"/>
          </p:cNvSpPr>
          <p:nvPr>
            <p:ph type="body" idx="1"/>
          </p:nvPr>
        </p:nvSpPr>
        <p:spPr>
          <a:xfrm>
            <a:off x="406340" y="1909894"/>
            <a:ext cx="6074313" cy="7167475"/>
          </a:xfrm>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96879" rtl="0" eaLnBrk="1" fontAlgn="auto" latinLnBrk="0" hangingPunct="1">
              <a:lnSpc>
                <a:spcPct val="100000"/>
              </a:lnSpc>
              <a:spcBef>
                <a:spcPts val="0"/>
              </a:spcBef>
              <a:spcAft>
                <a:spcPts val="0"/>
              </a:spcAft>
              <a:buClrTx/>
              <a:buSzTx/>
              <a:buFontTx/>
              <a:buNone/>
              <a:tabLst/>
              <a:defRPr/>
            </a:pPr>
            <a:fld id="{D7A32EAF-8E66-44BC-ACE8-7771E337C85C}"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6879"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751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Important to note this does not mean the creation of new service but the develop and connecting of existing services – with extra funding from national government</a:t>
            </a:r>
          </a:p>
          <a:p>
            <a:pPr marL="0" indent="0">
              <a:buFont typeface="Arial" panose="020B0604020202020204" pitchFamily="34" charset="0"/>
              <a:buNone/>
            </a:pPr>
            <a:endParaRPr lang="en-GB" b="1"/>
          </a:p>
          <a:p>
            <a:pPr marL="0" indent="0">
              <a:buFont typeface="Arial" panose="020B0604020202020204" pitchFamily="34" charset="0"/>
              <a:buNone/>
            </a:pPr>
            <a:r>
              <a:rPr lang="en-GB" b="1"/>
              <a:t>A local hub </a:t>
            </a:r>
            <a:r>
              <a:rPr lang="en-GB"/>
              <a:t>through which a range of partner organisations and agencies, funding mechanisms, specialist schemes, and wider services can come together </a:t>
            </a:r>
            <a:r>
              <a:rPr lang="en-GB" b="1"/>
              <a:t>to provide a one stop shop for residents and practitioners</a:t>
            </a:r>
          </a:p>
          <a:p>
            <a:pPr marL="0" indent="0">
              <a:buFont typeface="Arial" panose="020B0604020202020204" pitchFamily="34" charset="0"/>
              <a:buNone/>
            </a:pPr>
            <a:r>
              <a:rPr lang="en-GB" b="1"/>
              <a:t>Must effectively reach diverse homeowners and residents, </a:t>
            </a:r>
            <a:r>
              <a:rPr lang="en-GB"/>
              <a:t>helping them to navigate the options that could work for their individual circumstances </a:t>
            </a:r>
            <a:endParaRPr lang="en-GB" b="1"/>
          </a:p>
          <a:p>
            <a:pPr marL="0" indent="0">
              <a:buFont typeface="Arial" panose="020B0604020202020204" pitchFamily="34" charset="0"/>
              <a:buNone/>
            </a:pPr>
            <a:r>
              <a:rPr lang="en-GB" b="1"/>
              <a:t>Build on existing local infrastructure and effective practice</a:t>
            </a:r>
            <a:r>
              <a:rPr lang="en-GB"/>
              <a:t>– Home Improvement Agencies could represent a good starting point </a:t>
            </a:r>
          </a:p>
          <a:p>
            <a:pPr marL="0" indent="0">
              <a:buFont typeface="Arial" panose="020B0604020202020204" pitchFamily="34" charset="0"/>
              <a:buNone/>
            </a:pPr>
            <a:r>
              <a:rPr lang="en-GB" b="1"/>
              <a:t>Expand the reach of Home Improvement Agencies</a:t>
            </a:r>
          </a:p>
          <a:p>
            <a:pPr marL="0" indent="0">
              <a:buFont typeface="Arial" panose="020B0604020202020204" pitchFamily="34" charset="0"/>
              <a:buNone/>
            </a:pPr>
            <a:r>
              <a:rPr lang="en-GB" b="1"/>
              <a:t>Innovative financing</a:t>
            </a:r>
            <a:r>
              <a:rPr lang="en-GB"/>
              <a:t>: expanding the provision of services further into the ‘able to-pay’ population </a:t>
            </a:r>
          </a:p>
          <a:p>
            <a:endParaRPr lang="en-GB"/>
          </a:p>
        </p:txBody>
      </p:sp>
      <p:sp>
        <p:nvSpPr>
          <p:cNvPr id="4" name="Slide Number Placeholder 3"/>
          <p:cNvSpPr>
            <a:spLocks noGrp="1"/>
          </p:cNvSpPr>
          <p:nvPr>
            <p:ph type="sldNum" sz="quarter" idx="5"/>
          </p:nvPr>
        </p:nvSpPr>
        <p:spPr/>
        <p:txBody>
          <a:bodyPr/>
          <a:lstStyle/>
          <a:p>
            <a:fld id="{D7A32EAF-8E66-44BC-ACE8-7771E337C85C}" type="slidenum">
              <a:rPr lang="en-GB" smtClean="0"/>
              <a:t>20</a:t>
            </a:fld>
            <a:endParaRPr lang="en-GB"/>
          </a:p>
        </p:txBody>
      </p:sp>
    </p:spTree>
    <p:extLst>
      <p:ext uri="{BB962C8B-B14F-4D97-AF65-F5344CB8AC3E}">
        <p14:creationId xmlns:p14="http://schemas.microsoft.com/office/powerpoint/2010/main" val="1473855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A32EAF-8E66-44BC-ACE8-7771E337C85C}" type="slidenum">
              <a:rPr lang="en-GB" smtClean="0"/>
              <a:t>21</a:t>
            </a:fld>
            <a:endParaRPr lang="en-GB"/>
          </a:p>
        </p:txBody>
      </p:sp>
    </p:spTree>
    <p:extLst>
      <p:ext uri="{BB962C8B-B14F-4D97-AF65-F5344CB8AC3E}">
        <p14:creationId xmlns:p14="http://schemas.microsoft.com/office/powerpoint/2010/main" val="242689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100">
                <a:solidFill>
                  <a:srgbClr val="000000"/>
                </a:solidFill>
                <a:latin typeface="Arial" panose="020B0604020202020204" pitchFamily="34" charset="0"/>
              </a:rPr>
              <a:t>We want more people to be in good health, financial security and be treated fairly and with respect as we grow older. </a:t>
            </a:r>
          </a:p>
          <a:p>
            <a:pPr algn="l" rtl="0" fontAlgn="base"/>
            <a:r>
              <a:rPr lang="en-GB" sz="1100">
                <a:solidFill>
                  <a:srgbClr val="000000"/>
                </a:solidFill>
                <a:latin typeface="Arial" panose="020B0604020202020204" pitchFamily="34" charset="0"/>
              </a:rPr>
              <a:t> </a:t>
            </a:r>
            <a:endParaRPr lang="en-GB" sz="1100" b="0" i="0">
              <a:solidFill>
                <a:srgbClr val="000000"/>
              </a:solidFill>
              <a:effectLst/>
              <a:latin typeface="Segoe UI" panose="020B0502040204020203" pitchFamily="34" charset="0"/>
            </a:endParaRPr>
          </a:p>
          <a:p>
            <a:pPr algn="l" rtl="0" fontAlgn="base"/>
            <a:r>
              <a:rPr lang="en-GB" sz="1100">
                <a:solidFill>
                  <a:srgbClr val="000000"/>
                </a:solidFill>
                <a:latin typeface="Arial" panose="020B0604020202020204" pitchFamily="34" charset="0"/>
              </a:rPr>
              <a:t>This is why we are pioneering ways to make ageing better a reality for everyone. </a:t>
            </a:r>
          </a:p>
          <a:p>
            <a:pPr algn="l" rtl="0" fontAlgn="base"/>
            <a:endParaRPr lang="en-GB" sz="1100">
              <a:solidFill>
                <a:srgbClr val="000000"/>
              </a:solidFill>
              <a:latin typeface="Arial" panose="020B0604020202020204" pitchFamily="34" charset="0"/>
            </a:endParaRPr>
          </a:p>
          <a:p>
            <a:pPr algn="l" rtl="0" fontAlgn="base"/>
            <a:r>
              <a:rPr lang="en-GB" sz="1100">
                <a:solidFill>
                  <a:srgbClr val="000000"/>
                </a:solidFill>
                <a:latin typeface="Arial" panose="020B0604020202020204" pitchFamily="34" charset="0"/>
              </a:rPr>
              <a:t>We do this by: </a:t>
            </a:r>
          </a:p>
          <a:p>
            <a:pPr marL="362377" indent="-362377" defTabSz="966338">
              <a:lnSpc>
                <a:spcPts val="2853"/>
              </a:lnSpc>
              <a:spcAft>
                <a:spcPts val="1480"/>
              </a:spcAft>
              <a:buFont typeface="Arial" panose="020B0604020202020204" pitchFamily="34" charset="0"/>
              <a:buChar char="–"/>
              <a:defRPr/>
            </a:pPr>
            <a:r>
              <a:rPr lang="en-GB" sz="1100"/>
              <a:t>Developing new ideas for policy and practice, and testing them out </a:t>
            </a:r>
          </a:p>
          <a:p>
            <a:pPr marL="362377" indent="-362377" defTabSz="966338">
              <a:lnSpc>
                <a:spcPts val="2853"/>
              </a:lnSpc>
              <a:spcAft>
                <a:spcPts val="1480"/>
              </a:spcAft>
              <a:buFont typeface="Arial" panose="020B0604020202020204" pitchFamily="34" charset="0"/>
              <a:buChar char="–"/>
              <a:defRPr/>
            </a:pPr>
            <a:r>
              <a:rPr lang="en-GB" sz="1100"/>
              <a:t>Identifying effective practice and innovation and supporting widespread uptake</a:t>
            </a:r>
          </a:p>
          <a:p>
            <a:pPr marL="362377" indent="-362377" defTabSz="966338">
              <a:lnSpc>
                <a:spcPts val="2853"/>
              </a:lnSpc>
              <a:spcAft>
                <a:spcPts val="1480"/>
              </a:spcAft>
              <a:buFont typeface="Arial" panose="020B0604020202020204" pitchFamily="34" charset="0"/>
              <a:buChar char="–"/>
              <a:defRPr/>
            </a:pPr>
            <a:r>
              <a:rPr lang="en-GB" sz="1100"/>
              <a:t>Campaigning and influencing </a:t>
            </a:r>
          </a:p>
          <a:p>
            <a:pPr marL="362377" indent="-362377" defTabSz="966338">
              <a:lnSpc>
                <a:spcPts val="2853"/>
              </a:lnSpc>
              <a:spcAft>
                <a:spcPts val="1480"/>
              </a:spcAft>
              <a:buFont typeface="Arial" panose="020B0604020202020204" pitchFamily="34" charset="0"/>
              <a:buChar char="–"/>
              <a:defRPr/>
            </a:pPr>
            <a:endParaRPr lang="en-GB" sz="1100"/>
          </a:p>
          <a:p>
            <a:pPr algn="l" rtl="0" fontAlgn="base"/>
            <a:endParaRPr lang="en-GB" sz="1100">
              <a:solidFill>
                <a:schemeClr val="tx2"/>
              </a:solidFill>
            </a:endParaRPr>
          </a:p>
        </p:txBody>
      </p:sp>
      <p:sp>
        <p:nvSpPr>
          <p:cNvPr id="4" name="Slide Number Placeholder 3"/>
          <p:cNvSpPr>
            <a:spLocks noGrp="1"/>
          </p:cNvSpPr>
          <p:nvPr>
            <p:ph type="sldNum" sz="quarter" idx="5"/>
          </p:nvPr>
        </p:nvSpPr>
        <p:spPr/>
        <p:txBody>
          <a:bodyPr/>
          <a:lstStyle/>
          <a:p>
            <a:pPr defTabSz="966338">
              <a:defRPr/>
            </a:pPr>
            <a:fld id="{B1F0E9FE-D93A-4C8A-AEBF-053747E058BF}" type="slidenum">
              <a:rPr lang="en-GB">
                <a:solidFill>
                  <a:prstClr val="black"/>
                </a:solidFill>
                <a:latin typeface="Calibri" panose="020F0502020204030204"/>
              </a:rPr>
              <a:pPr defTabSz="96633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4284061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A32EAF-8E66-44BC-ACE8-7771E337C85C}" type="slidenum">
              <a:rPr lang="en-GB" smtClean="0"/>
              <a:t>22</a:t>
            </a:fld>
            <a:endParaRPr lang="en-GB"/>
          </a:p>
        </p:txBody>
      </p:sp>
    </p:spTree>
    <p:extLst>
      <p:ext uri="{BB962C8B-B14F-4D97-AF65-F5344CB8AC3E}">
        <p14:creationId xmlns:p14="http://schemas.microsoft.com/office/powerpoint/2010/main" val="3167549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285BB2-1EB1-4A71-8D33-BBD99FAC45CF}" type="slidenum">
              <a:rPr lang="en-GB" smtClean="0"/>
              <a:t>23</a:t>
            </a:fld>
            <a:endParaRPr lang="en-GB"/>
          </a:p>
        </p:txBody>
      </p:sp>
    </p:spTree>
    <p:extLst>
      <p:ext uri="{BB962C8B-B14F-4D97-AF65-F5344CB8AC3E}">
        <p14:creationId xmlns:p14="http://schemas.microsoft.com/office/powerpoint/2010/main" val="1784777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Pushing for higher mandatory building regulations. Consultation published in September 2020, govt committed in National Disability Strategy to make changes to standards by December 2021 but these still haven’t been announced</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32EAF-8E66-44BC-ACE8-7771E337C8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740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A32EAF-8E66-44BC-ACE8-7771E337C85C}" type="slidenum">
              <a:rPr lang="en-GB" smtClean="0"/>
              <a:t>25</a:t>
            </a:fld>
            <a:endParaRPr lang="en-GB"/>
          </a:p>
        </p:txBody>
      </p:sp>
    </p:spTree>
    <p:extLst>
      <p:ext uri="{BB962C8B-B14F-4D97-AF65-F5344CB8AC3E}">
        <p14:creationId xmlns:p14="http://schemas.microsoft.com/office/powerpoint/2010/main" val="83956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390525"/>
            <a:ext cx="3103563" cy="1746250"/>
          </a:xfrm>
        </p:spPr>
      </p:sp>
      <p:sp>
        <p:nvSpPr>
          <p:cNvPr id="3" name="Notes Placeholder 2"/>
          <p:cNvSpPr>
            <a:spLocks noGrp="1"/>
          </p:cNvSpPr>
          <p:nvPr>
            <p:ph type="body" idx="1"/>
          </p:nvPr>
        </p:nvSpPr>
        <p:spPr>
          <a:xfrm>
            <a:off x="439553" y="2136895"/>
            <a:ext cx="6163645" cy="7224482"/>
          </a:xfrm>
        </p:spPr>
        <p:txBody>
          <a:bodyPr/>
          <a:lstStyle/>
          <a:p>
            <a:pPr>
              <a:lnSpc>
                <a:spcPct val="150000"/>
              </a:lnSpc>
            </a:pPr>
            <a:r>
              <a:rPr lang="en-GB" sz="1500" b="1"/>
              <a:t>People shouldn’t have to change homes </a:t>
            </a:r>
            <a:r>
              <a:rPr lang="en-GB" sz="1500"/>
              <a:t>just because they’re getting older, </a:t>
            </a:r>
          </a:p>
          <a:p>
            <a:pPr>
              <a:lnSpc>
                <a:spcPct val="150000"/>
              </a:lnSpc>
            </a:pPr>
            <a:r>
              <a:rPr lang="en-GB" sz="1500"/>
              <a:t>but too many homes get much harder to live in as we age. </a:t>
            </a:r>
          </a:p>
          <a:p>
            <a:pPr>
              <a:lnSpc>
                <a:spcPct val="150000"/>
              </a:lnSpc>
            </a:pPr>
            <a:endParaRPr lang="en-GB" sz="900"/>
          </a:p>
          <a:p>
            <a:pPr>
              <a:lnSpc>
                <a:spcPct val="150000"/>
              </a:lnSpc>
            </a:pPr>
            <a:r>
              <a:rPr lang="en-GB" sz="1500" b="1"/>
              <a:t>Very few homes have features </a:t>
            </a:r>
            <a:r>
              <a:rPr lang="en-GB" sz="1500"/>
              <a:t>that help people live independently, like wider doorways - </a:t>
            </a:r>
            <a:r>
              <a:rPr lang="en-GB" sz="1500" b="1"/>
              <a:t>new homes must be flexible enough </a:t>
            </a:r>
            <a:r>
              <a:rPr lang="en-GB" sz="1500"/>
              <a:t>to meet people’s needs throughout their life. </a:t>
            </a:r>
          </a:p>
          <a:p>
            <a:pPr>
              <a:lnSpc>
                <a:spcPct val="150000"/>
              </a:lnSpc>
            </a:pPr>
            <a:endParaRPr lang="en-GB" sz="700"/>
          </a:p>
          <a:p>
            <a:pPr>
              <a:lnSpc>
                <a:spcPct val="150000"/>
              </a:lnSpc>
            </a:pPr>
            <a:r>
              <a:rPr lang="en-GB" sz="1500"/>
              <a:t>That’s why </a:t>
            </a:r>
            <a:r>
              <a:rPr lang="en-GB" sz="1500" b="1"/>
              <a:t>we’ve helped form the </a:t>
            </a:r>
            <a:r>
              <a:rPr lang="en-GB" sz="1500" b="1" err="1"/>
              <a:t>HoME</a:t>
            </a:r>
            <a:r>
              <a:rPr lang="en-GB" sz="1500" b="1"/>
              <a:t> coalition </a:t>
            </a:r>
            <a:r>
              <a:rPr lang="en-GB" sz="1500"/>
              <a:t>– we’ve had </a:t>
            </a:r>
            <a:r>
              <a:rPr lang="en-GB" sz="1500" b="1"/>
              <a:t>significant success on this with recent govt announcement </a:t>
            </a:r>
            <a:r>
              <a:rPr lang="en-GB" sz="1500"/>
              <a:t>that the minimum accessibility standard will be raised for all new homes.</a:t>
            </a:r>
          </a:p>
          <a:p>
            <a:pPr>
              <a:lnSpc>
                <a:spcPct val="150000"/>
              </a:lnSpc>
            </a:pPr>
            <a:endParaRPr lang="en-GB" sz="700"/>
          </a:p>
          <a:p>
            <a:pPr>
              <a:lnSpc>
                <a:spcPct val="150000"/>
              </a:lnSpc>
            </a:pPr>
            <a:r>
              <a:rPr lang="en-GB" sz="1500" b="1"/>
              <a:t>An astonishing 10 million people in England currently live </a:t>
            </a:r>
            <a:r>
              <a:rPr lang="en-GB" sz="1500"/>
              <a:t>in a home that presents a serious threat to their health and safety. </a:t>
            </a:r>
          </a:p>
          <a:p>
            <a:pPr>
              <a:lnSpc>
                <a:spcPct val="150000"/>
              </a:lnSpc>
            </a:pPr>
            <a:r>
              <a:rPr lang="en-GB" sz="1500" b="1"/>
              <a:t>And people who are poorer, older or disabled are most at risk</a:t>
            </a:r>
            <a:r>
              <a:rPr lang="en-GB" sz="1500"/>
              <a:t>. </a:t>
            </a:r>
          </a:p>
          <a:p>
            <a:pPr>
              <a:lnSpc>
                <a:spcPct val="150000"/>
              </a:lnSpc>
            </a:pPr>
            <a:r>
              <a:rPr lang="en-GB" sz="1500"/>
              <a:t>Unsafe homes can be cold, damp, overcrowded or lack the right facilities. </a:t>
            </a:r>
          </a:p>
          <a:p>
            <a:pPr>
              <a:lnSpc>
                <a:spcPct val="150000"/>
              </a:lnSpc>
            </a:pPr>
            <a:r>
              <a:rPr lang="en-GB" sz="1500"/>
              <a:t>And living in unsafe homes affects people’s mental health too. </a:t>
            </a:r>
          </a:p>
          <a:p>
            <a:pPr>
              <a:lnSpc>
                <a:spcPct val="150000"/>
              </a:lnSpc>
            </a:pPr>
            <a:endParaRPr lang="en-GB" sz="1000"/>
          </a:p>
          <a:p>
            <a:pPr>
              <a:lnSpc>
                <a:spcPct val="150000"/>
              </a:lnSpc>
            </a:pPr>
            <a:r>
              <a:rPr lang="en-GB" sz="1500"/>
              <a:t>Through the Good Home Inquiry, we explored the causes of and solutions to England’s poor-quality housing.</a:t>
            </a:r>
          </a:p>
          <a:p>
            <a:pPr>
              <a:lnSpc>
                <a:spcPct val="150000"/>
              </a:lnSpc>
            </a:pPr>
            <a:endParaRPr lang="en-GB" sz="800"/>
          </a:p>
          <a:p>
            <a:pPr>
              <a:lnSpc>
                <a:spcPct val="150000"/>
              </a:lnSpc>
            </a:pPr>
            <a:r>
              <a:rPr lang="en-GB" sz="1500"/>
              <a:t>And this again is an area we’ve already begun working on together – we’ll hear more later about the good home alliance development in Lincs.</a:t>
            </a:r>
          </a:p>
          <a:p>
            <a:endParaRPr lang="en-GB"/>
          </a:p>
        </p:txBody>
      </p:sp>
      <p:sp>
        <p:nvSpPr>
          <p:cNvPr id="4" name="Slide Number Placeholder 3"/>
          <p:cNvSpPr>
            <a:spLocks noGrp="1"/>
          </p:cNvSpPr>
          <p:nvPr>
            <p:ph type="sldNum" sz="quarter" idx="5"/>
          </p:nvPr>
        </p:nvSpPr>
        <p:spPr/>
        <p:txBody>
          <a:bodyPr/>
          <a:lstStyle/>
          <a:p>
            <a:pPr marL="0" marR="0" lvl="0" indent="0" algn="r" defTabSz="456950" rtl="0" eaLnBrk="1" fontAlgn="auto" latinLnBrk="0" hangingPunct="1">
              <a:lnSpc>
                <a:spcPct val="100000"/>
              </a:lnSpc>
              <a:spcBef>
                <a:spcPts val="0"/>
              </a:spcBef>
              <a:spcAft>
                <a:spcPts val="0"/>
              </a:spcAft>
              <a:buClrTx/>
              <a:buSzTx/>
              <a:buFontTx/>
              <a:buNone/>
              <a:tabLst/>
              <a:defRPr/>
            </a:pPr>
            <a:fld id="{D1EAB354-64F8-4346-AA82-269F991C54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5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43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More clearly needs to be done.  </a:t>
            </a:r>
          </a:p>
          <a:p>
            <a:endParaRPr lang="en-GB" sz="1100"/>
          </a:p>
          <a:p>
            <a:r>
              <a:rPr lang="en-GB" sz="1100"/>
              <a:t>For our part, we are taking action across three different areas</a:t>
            </a:r>
          </a:p>
          <a:p>
            <a:endParaRPr lang="en-GB" sz="1100"/>
          </a:p>
          <a:p>
            <a:pPr marL="181188" indent="-181188" defTabSz="966338">
              <a:buFont typeface="Arial" panose="020B0604020202020204" pitchFamily="34" charset="0"/>
              <a:buChar char="•"/>
              <a:defRPr/>
            </a:pPr>
            <a:r>
              <a:rPr lang="en-GB" sz="1100"/>
              <a:t>We’re building an age-friendly movement across the country including a bold campaign to stamp out ageism.</a:t>
            </a:r>
          </a:p>
          <a:p>
            <a:pPr marL="181188" indent="-181188" defTabSz="966338">
              <a:buFont typeface="Arial" panose="020B0604020202020204" pitchFamily="34" charset="0"/>
              <a:buChar char="•"/>
              <a:defRPr/>
            </a:pPr>
            <a:r>
              <a:rPr lang="en-GB" sz="1100"/>
              <a:t>We’re influencing policy and practice so that everyone has access to good jobs, that are right for them, through their 50s and 60s.</a:t>
            </a:r>
          </a:p>
          <a:p>
            <a:pPr marL="181188" indent="-181188" defTabSz="966338">
              <a:buFont typeface="Arial" panose="020B0604020202020204" pitchFamily="34" charset="0"/>
              <a:buChar char="•"/>
              <a:defRPr/>
            </a:pPr>
            <a:r>
              <a:rPr lang="en-GB" sz="1100"/>
              <a:t>We’re working to ensure everyone can live in age-friendly, accessible, healthy homes in intergenerational communities.</a:t>
            </a:r>
          </a:p>
          <a:p>
            <a:pPr marL="0" indent="0" defTabSz="966338">
              <a:buFont typeface="Arial" panose="020B0604020202020204" pitchFamily="34" charset="0"/>
              <a:buNone/>
              <a:defRPr/>
            </a:pPr>
            <a:endParaRPr lang="en-GB" sz="1100"/>
          </a:p>
          <a:p>
            <a:pPr marL="0" indent="0" defTabSz="966338">
              <a:buFont typeface="Arial" panose="020B0604020202020204" pitchFamily="34" charset="0"/>
              <a:buNone/>
              <a:defRPr/>
            </a:pPr>
            <a:r>
              <a:rPr lang="en-GB" sz="1100"/>
              <a:t>We need a fundamental shift in the way people think and feel about age and ageing, and how they act.</a:t>
            </a:r>
          </a:p>
          <a:p>
            <a:pPr marL="0" indent="0" defTabSz="966338">
              <a:buFont typeface="Arial" panose="020B0604020202020204" pitchFamily="34" charset="0"/>
              <a:buNone/>
              <a:defRPr/>
            </a:pPr>
            <a:endParaRPr lang="en-GB" sz="1100"/>
          </a:p>
          <a:p>
            <a:pPr marL="0" indent="0" defTabSz="966338">
              <a:buFont typeface="Arial" panose="020B0604020202020204" pitchFamily="34" charset="0"/>
              <a:buNone/>
              <a:defRPr/>
            </a:pPr>
            <a:r>
              <a:rPr lang="en-GB" sz="1100"/>
              <a:t>So I’m going to go into a bit more detail on the first of these, age-friendly movement</a:t>
            </a:r>
          </a:p>
          <a:p>
            <a:pPr defTabSz="966338">
              <a:defRPr/>
            </a:pPr>
            <a:endParaRPr lang="en-GB" sz="1100"/>
          </a:p>
          <a:p>
            <a:endParaRPr lang="en-GB" sz="1100"/>
          </a:p>
        </p:txBody>
      </p:sp>
      <p:sp>
        <p:nvSpPr>
          <p:cNvPr id="4" name="Slide Number Placeholder 3"/>
          <p:cNvSpPr>
            <a:spLocks noGrp="1"/>
          </p:cNvSpPr>
          <p:nvPr>
            <p:ph type="sldNum" sz="quarter" idx="5"/>
          </p:nvPr>
        </p:nvSpPr>
        <p:spPr/>
        <p:txBody>
          <a:bodyPr/>
          <a:lstStyle/>
          <a:p>
            <a:fld id="{D7A32EAF-8E66-44BC-ACE8-7771E337C85C}" type="slidenum">
              <a:rPr lang="en-GB" smtClean="0"/>
              <a:t>3</a:t>
            </a:fld>
            <a:endParaRPr lang="en-GB"/>
          </a:p>
        </p:txBody>
      </p:sp>
    </p:spTree>
    <p:extLst>
      <p:ext uri="{BB962C8B-B14F-4D97-AF65-F5344CB8AC3E}">
        <p14:creationId xmlns:p14="http://schemas.microsoft.com/office/powerpoint/2010/main" val="137197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1069975"/>
            <a:ext cx="3170238" cy="17827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96879" rtl="0" eaLnBrk="1" fontAlgn="auto" latinLnBrk="0" hangingPunct="1">
              <a:lnSpc>
                <a:spcPct val="100000"/>
              </a:lnSpc>
              <a:spcBef>
                <a:spcPts val="0"/>
              </a:spcBef>
              <a:spcAft>
                <a:spcPts val="0"/>
              </a:spcAft>
              <a:buClrTx/>
              <a:buSzTx/>
              <a:buFontTx/>
              <a:buNone/>
              <a:tabLst/>
              <a:defRPr/>
            </a:pPr>
            <a:fld id="{D7A32EAF-8E66-44BC-ACE8-7771E337C85C}"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6879"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418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509588"/>
            <a:ext cx="3114675" cy="1752600"/>
          </a:xfrm>
        </p:spPr>
      </p:sp>
      <p:sp>
        <p:nvSpPr>
          <p:cNvPr id="3" name="Notes Placeholder 2"/>
          <p:cNvSpPr>
            <a:spLocks noGrp="1"/>
          </p:cNvSpPr>
          <p:nvPr>
            <p:ph type="body" idx="1"/>
          </p:nvPr>
        </p:nvSpPr>
        <p:spPr>
          <a:xfrm>
            <a:off x="404574" y="2260810"/>
            <a:ext cx="6077428" cy="7754577"/>
          </a:xfrm>
        </p:spPr>
        <p:txBody>
          <a:bodyPr/>
          <a:lstStyle/>
          <a:p>
            <a:pPr>
              <a:lnSpc>
                <a:spcPct val="150000"/>
              </a:lnSpc>
            </a:pPr>
            <a:r>
              <a:rPr lang="en-GB" sz="1500" b="1"/>
              <a:t>We’re building a social movement </a:t>
            </a:r>
            <a:r>
              <a:rPr lang="en-GB" sz="1500"/>
              <a:t>to change attitudes, </a:t>
            </a:r>
          </a:p>
          <a:p>
            <a:pPr>
              <a:lnSpc>
                <a:spcPct val="150000"/>
              </a:lnSpc>
            </a:pPr>
            <a:r>
              <a:rPr lang="en-GB" sz="1500"/>
              <a:t>increase awareness of our ageing society </a:t>
            </a:r>
          </a:p>
          <a:p>
            <a:pPr>
              <a:lnSpc>
                <a:spcPct val="150000"/>
              </a:lnSpc>
            </a:pPr>
            <a:r>
              <a:rPr lang="en-GB" sz="1500"/>
              <a:t>and the need for change…</a:t>
            </a:r>
          </a:p>
          <a:p>
            <a:pPr>
              <a:lnSpc>
                <a:spcPct val="150000"/>
              </a:lnSpc>
            </a:pPr>
            <a:r>
              <a:rPr lang="en-GB" sz="1500"/>
              <a:t>…putting tools and inspiration in the hands of those that can create change. </a:t>
            </a:r>
          </a:p>
          <a:p>
            <a:pPr>
              <a:lnSpc>
                <a:spcPct val="150000"/>
              </a:lnSpc>
            </a:pPr>
            <a:endParaRPr lang="en-GB" sz="500"/>
          </a:p>
          <a:p>
            <a:pPr>
              <a:lnSpc>
                <a:spcPct val="150000"/>
              </a:lnSpc>
            </a:pPr>
            <a:r>
              <a:rPr lang="en-GB" sz="1500"/>
              <a:t>This includes:</a:t>
            </a:r>
            <a:endParaRPr lang="en-GB" sz="1500">
              <a:cs typeface="Arial"/>
            </a:endParaRPr>
          </a:p>
          <a:p>
            <a:pPr marL="373830" indent="-373830">
              <a:lnSpc>
                <a:spcPct val="150000"/>
              </a:lnSpc>
              <a:buFont typeface="Arial" panose="020B0604020202020204" pitchFamily="34" charset="0"/>
              <a:buChar char="–"/>
              <a:defRPr/>
            </a:pPr>
            <a:r>
              <a:rPr lang="en-GB" sz="1500" b="1"/>
              <a:t>Campaigning against ageism</a:t>
            </a:r>
            <a:r>
              <a:rPr lang="en-GB" sz="1500"/>
              <a:t>, and influencing how ageing is portrayed in society</a:t>
            </a:r>
            <a:endParaRPr lang="en-GB" sz="1500">
              <a:cs typeface="Arial"/>
            </a:endParaRPr>
          </a:p>
          <a:p>
            <a:pPr marL="373830" indent="-373830">
              <a:lnSpc>
                <a:spcPct val="150000"/>
              </a:lnSpc>
              <a:buFont typeface="Arial" panose="020B0604020202020204" pitchFamily="34" charset="0"/>
              <a:buChar char="–"/>
              <a:defRPr/>
            </a:pPr>
            <a:r>
              <a:rPr lang="en-GB" sz="1500" b="1"/>
              <a:t>Growing the UK network of Age-friendly Communities </a:t>
            </a:r>
            <a:r>
              <a:rPr lang="en-GB" sz="1500"/>
              <a:t>and influencing more places to share and adopt good practice</a:t>
            </a:r>
            <a:endParaRPr lang="en-GB" sz="1500">
              <a:cs typeface="Arial"/>
            </a:endParaRPr>
          </a:p>
          <a:p>
            <a:pPr marL="373830" indent="-373830">
              <a:lnSpc>
                <a:spcPct val="150000"/>
              </a:lnSpc>
              <a:buFont typeface="Arial" panose="020B0604020202020204" pitchFamily="34" charset="0"/>
              <a:buChar char="–"/>
              <a:defRPr/>
            </a:pPr>
            <a:r>
              <a:rPr lang="en-GB" sz="1500" b="1">
                <a:cs typeface="Arial"/>
              </a:rPr>
              <a:t>Working with sectors and industry to adopt more </a:t>
            </a:r>
            <a:r>
              <a:rPr lang="en-GB" sz="1500">
                <a:cs typeface="Arial"/>
              </a:rPr>
              <a:t>age-friendly approaches</a:t>
            </a:r>
          </a:p>
          <a:p>
            <a:pPr marL="373830" indent="-373830">
              <a:lnSpc>
                <a:spcPct val="150000"/>
              </a:lnSpc>
              <a:buFont typeface="Arial" panose="020B0604020202020204" pitchFamily="34" charset="0"/>
              <a:buChar char="–"/>
              <a:defRPr/>
            </a:pPr>
            <a:r>
              <a:rPr lang="en-GB" sz="1500" b="1"/>
              <a:t>Campaigning for an Older People’s Commissioner for England 		</a:t>
            </a:r>
            <a:r>
              <a:rPr lang="en-GB" sz="1500"/>
              <a:t>- an individual with </a:t>
            </a:r>
            <a:r>
              <a:rPr lang="en-GB" sz="1500" b="1">
                <a:cs typeface="Arial"/>
              </a:rPr>
              <a:t>official powers to investigate </a:t>
            </a:r>
            <a:r>
              <a:rPr lang="en-GB" sz="1500">
                <a:cs typeface="Arial"/>
              </a:rPr>
              <a:t>relevant issues, gather information and </a:t>
            </a:r>
            <a:r>
              <a:rPr lang="en-GB" sz="1500" b="1">
                <a:cs typeface="Arial"/>
              </a:rPr>
              <a:t>make public bodies respond to their findings </a:t>
            </a:r>
            <a:r>
              <a:rPr lang="en-GB" sz="1500">
                <a:cs typeface="Arial"/>
              </a:rPr>
              <a:t>and recommendations. </a:t>
            </a:r>
          </a:p>
          <a:p>
            <a:pPr>
              <a:lnSpc>
                <a:spcPct val="150000"/>
              </a:lnSpc>
              <a:defRPr/>
            </a:pPr>
            <a:r>
              <a:rPr lang="en-GB" sz="1500">
                <a:cs typeface="Arial"/>
              </a:rPr>
              <a:t>	</a:t>
            </a:r>
            <a:r>
              <a:rPr lang="en-GB" sz="1500" b="1">
                <a:cs typeface="Arial"/>
              </a:rPr>
              <a:t>Someone to act as an advocate and give older people a real 	voice</a:t>
            </a:r>
            <a:r>
              <a:rPr lang="en-GB" sz="1500">
                <a:cs typeface="Arial"/>
              </a:rPr>
              <a:t>.</a:t>
            </a:r>
          </a:p>
          <a:p>
            <a:pPr marL="373830" indent="-373830">
              <a:lnSpc>
                <a:spcPct val="150000"/>
              </a:lnSpc>
              <a:buFont typeface="Arial" panose="020B0604020202020204" pitchFamily="34" charset="0"/>
              <a:buChar char="–"/>
              <a:defRPr/>
            </a:pPr>
            <a:endParaRPr lang="en-GB" sz="100"/>
          </a:p>
          <a:p>
            <a:pPr defTabSz="498167">
              <a:lnSpc>
                <a:spcPct val="150000"/>
              </a:lnSpc>
              <a:defRPr/>
            </a:pPr>
            <a:r>
              <a:rPr lang="en-GB" sz="1500" b="1"/>
              <a:t>This is where we can really see the blend of the work we do nationally </a:t>
            </a:r>
            <a:r>
              <a:rPr lang="en-GB" sz="1500"/>
              <a:t>– like influencing government, campaigning – with the work we do with partners locally.</a:t>
            </a:r>
            <a:endParaRPr lang="en-US" sz="1500"/>
          </a:p>
        </p:txBody>
      </p:sp>
      <p:sp>
        <p:nvSpPr>
          <p:cNvPr id="4" name="Slide Number Placeholder 3"/>
          <p:cNvSpPr>
            <a:spLocks noGrp="1"/>
          </p:cNvSpPr>
          <p:nvPr>
            <p:ph type="sldNum" sz="quarter" idx="5"/>
          </p:nvPr>
        </p:nvSpPr>
        <p:spPr/>
        <p:txBody>
          <a:bodyPr/>
          <a:lstStyle/>
          <a:p>
            <a:pPr marL="0" marR="0" lvl="0" indent="0" algn="r" defTabSz="996879" rtl="0" eaLnBrk="1" fontAlgn="auto" latinLnBrk="0" hangingPunct="1">
              <a:lnSpc>
                <a:spcPct val="100000"/>
              </a:lnSpc>
              <a:spcBef>
                <a:spcPts val="0"/>
              </a:spcBef>
              <a:spcAft>
                <a:spcPts val="0"/>
              </a:spcAft>
              <a:buClrTx/>
              <a:buSzTx/>
              <a:buFontTx/>
              <a:buNone/>
              <a:tabLst/>
              <a:defRPr/>
            </a:pPr>
            <a:fld id="{D7A32EAF-8E66-44BC-ACE8-7771E337C85C}"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6879"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01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509588"/>
            <a:ext cx="2573337" cy="1447800"/>
          </a:xfrm>
        </p:spPr>
      </p:sp>
      <p:sp>
        <p:nvSpPr>
          <p:cNvPr id="3" name="Notes Placeholder 2"/>
          <p:cNvSpPr>
            <a:spLocks noGrp="1"/>
          </p:cNvSpPr>
          <p:nvPr>
            <p:ph type="body" idx="1"/>
          </p:nvPr>
        </p:nvSpPr>
        <p:spPr>
          <a:xfrm>
            <a:off x="393302" y="1874664"/>
            <a:ext cx="6088699" cy="7858111"/>
          </a:xfrm>
        </p:spPr>
        <p:txBody>
          <a:bodyPr/>
          <a:lstStyle/>
          <a:p>
            <a:pPr>
              <a:lnSpc>
                <a:spcPct val="150000"/>
              </a:lnSpc>
            </a:pPr>
            <a:r>
              <a:rPr lang="en-GB" sz="1500" b="1"/>
              <a:t>As part of our new strategy, and as part of the age-friendly movement, we’re heightening our focus on the growth and development </a:t>
            </a:r>
            <a:r>
              <a:rPr lang="en-GB" sz="1500"/>
              <a:t>of the UK Network and our place-based partnerships as exemplars of ‘age-friendly’ places. </a:t>
            </a:r>
          </a:p>
          <a:p>
            <a:pPr>
              <a:lnSpc>
                <a:spcPct val="150000"/>
              </a:lnSpc>
            </a:pPr>
            <a:endParaRPr lang="en-GB" sz="700"/>
          </a:p>
          <a:p>
            <a:pPr>
              <a:lnSpc>
                <a:spcPct val="150000"/>
              </a:lnSpc>
            </a:pPr>
            <a:r>
              <a:rPr lang="en-GB" sz="1500"/>
              <a:t>Our </a:t>
            </a:r>
            <a:r>
              <a:rPr lang="en-GB" sz="1500" b="1"/>
              <a:t>aim is to grow the Network to cover more places across the UK</a:t>
            </a:r>
            <a:r>
              <a:rPr lang="en-GB" sz="1500"/>
              <a:t>, and </a:t>
            </a:r>
            <a:r>
              <a:rPr lang="en-GB" sz="1500" b="1"/>
              <a:t>harness its existing strengths </a:t>
            </a:r>
            <a:r>
              <a:rPr lang="en-GB" sz="1500"/>
              <a:t>to learn, spread and encourage the uptake of best practice.</a:t>
            </a:r>
          </a:p>
          <a:p>
            <a:pPr>
              <a:lnSpc>
                <a:spcPct val="150000"/>
              </a:lnSpc>
            </a:pPr>
            <a:endParaRPr lang="en-GB" sz="700"/>
          </a:p>
          <a:p>
            <a:pPr defTabSz="498167">
              <a:lnSpc>
                <a:spcPct val="150000"/>
              </a:lnSpc>
            </a:pPr>
            <a:r>
              <a:rPr lang="en-GB" sz="1500"/>
              <a:t>The Network is </a:t>
            </a:r>
            <a:r>
              <a:rPr lang="en-GB" sz="1500" b="1"/>
              <a:t>part of the WHO’s Global Network of Age-friendly Cities and Communities</a:t>
            </a:r>
            <a:r>
              <a:rPr lang="en-GB" sz="1500"/>
              <a:t> – as of this week, in the UK it currently stands at 58 places – towns , cities and regions all with a clear focus on becoming age-friendly. </a:t>
            </a:r>
          </a:p>
          <a:p>
            <a:pPr defTabSz="498167">
              <a:lnSpc>
                <a:spcPct val="150000"/>
              </a:lnSpc>
            </a:pPr>
            <a:endParaRPr lang="en-GB" sz="700"/>
          </a:p>
          <a:p>
            <a:pPr defTabSz="498167">
              <a:lnSpc>
                <a:spcPct val="150000"/>
              </a:lnSpc>
            </a:pPr>
            <a:r>
              <a:rPr lang="en-GB" sz="1500"/>
              <a:t>You can </a:t>
            </a:r>
            <a:r>
              <a:rPr lang="en-GB" sz="1500" b="1"/>
              <a:t>hear more at a session later today </a:t>
            </a:r>
            <a:r>
              <a:rPr lang="en-GB" sz="1500"/>
              <a:t>about the WHO framework and what it means to be an age-friendly communities.</a:t>
            </a:r>
          </a:p>
          <a:p>
            <a:pPr defTabSz="498167">
              <a:lnSpc>
                <a:spcPct val="150000"/>
              </a:lnSpc>
            </a:pPr>
            <a:endParaRPr lang="en-GB" sz="700"/>
          </a:p>
          <a:p>
            <a:pPr defTabSz="498167">
              <a:lnSpc>
                <a:spcPct val="150000"/>
              </a:lnSpc>
            </a:pPr>
            <a:r>
              <a:rPr lang="en-GB" sz="1500"/>
              <a:t>These are places that bring people together - local groups, councils, businesses and residents all working alongside each other to identify and make changes which benefit everyone in a local community.</a:t>
            </a:r>
          </a:p>
          <a:p>
            <a:pPr>
              <a:lnSpc>
                <a:spcPct val="150000"/>
              </a:lnSpc>
            </a:pPr>
            <a:endParaRPr lang="en-GB" sz="700"/>
          </a:p>
          <a:p>
            <a:pPr>
              <a:lnSpc>
                <a:spcPct val="150000"/>
              </a:lnSpc>
            </a:pPr>
            <a:r>
              <a:rPr lang="en-GB" sz="1500"/>
              <a:t>And with this local approach, as well as facilitating and helping the sharing of learning between places, we’re also lobbying for changes in national policy or frameworks </a:t>
            </a:r>
            <a:r>
              <a:rPr lang="en-GB" sz="1500" b="1"/>
              <a:t>to incentivise and support local action</a:t>
            </a:r>
            <a:r>
              <a:rPr lang="en-GB" sz="1500"/>
              <a:t>, and actively encourage wider investment in age-friendly approaches.</a:t>
            </a:r>
          </a:p>
          <a:p>
            <a:pPr marL="373830" indent="-373830">
              <a:lnSpc>
                <a:spcPct val="150000"/>
              </a:lnSpc>
              <a:buFontTx/>
              <a:buChar char="-"/>
            </a:pPr>
            <a:endParaRPr lang="en-GB" sz="1500"/>
          </a:p>
          <a:p>
            <a:pPr>
              <a:lnSpc>
                <a:spcPct val="150000"/>
              </a:lnSpc>
            </a:pPr>
            <a:endParaRPr lang="en-GB" sz="1500"/>
          </a:p>
          <a:p>
            <a:pPr>
              <a:lnSpc>
                <a:spcPct val="150000"/>
              </a:lnSpc>
            </a:pPr>
            <a:endParaRPr lang="en-GB" sz="1500"/>
          </a:p>
        </p:txBody>
      </p:sp>
      <p:sp>
        <p:nvSpPr>
          <p:cNvPr id="4" name="Slide Number Placeholder 3"/>
          <p:cNvSpPr>
            <a:spLocks noGrp="1"/>
          </p:cNvSpPr>
          <p:nvPr>
            <p:ph type="sldNum" sz="quarter" idx="5"/>
          </p:nvPr>
        </p:nvSpPr>
        <p:spPr/>
        <p:txBody>
          <a:bodyPr/>
          <a:lstStyle/>
          <a:p>
            <a:pPr marL="0" marR="0" lvl="0" indent="0" algn="r" defTabSz="996879" rtl="0" eaLnBrk="1" fontAlgn="auto" latinLnBrk="0" hangingPunct="1">
              <a:lnSpc>
                <a:spcPct val="100000"/>
              </a:lnSpc>
              <a:spcBef>
                <a:spcPts val="0"/>
              </a:spcBef>
              <a:spcAft>
                <a:spcPts val="0"/>
              </a:spcAft>
              <a:buClrTx/>
              <a:buSzTx/>
              <a:buFontTx/>
              <a:buNone/>
              <a:tabLst/>
              <a:defRPr/>
            </a:pPr>
            <a:fld id="{B1F0E9FE-D93A-4C8A-AEBF-053747E058B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6879"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80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520700"/>
            <a:ext cx="4595813" cy="2584450"/>
          </a:xfrm>
        </p:spPr>
      </p:sp>
      <p:sp>
        <p:nvSpPr>
          <p:cNvPr id="3" name="Notes Placeholder 2"/>
          <p:cNvSpPr>
            <a:spLocks noGrp="1"/>
          </p:cNvSpPr>
          <p:nvPr>
            <p:ph type="body" idx="1"/>
          </p:nvPr>
        </p:nvSpPr>
        <p:spPr>
          <a:xfrm>
            <a:off x="535623" y="3481227"/>
            <a:ext cx="5509260" cy="4507706"/>
          </a:xfrm>
        </p:spPr>
        <p:txBody>
          <a:bodyPr/>
          <a:lstStyle/>
          <a:p>
            <a:r>
              <a:rPr lang="en-GB" sz="1500"/>
              <a:t>So turning first to age friendly employment.</a:t>
            </a:r>
          </a:p>
        </p:txBody>
      </p:sp>
      <p:sp>
        <p:nvSpPr>
          <p:cNvPr id="4" name="Slide Number Placeholder 3"/>
          <p:cNvSpPr>
            <a:spLocks noGrp="1"/>
          </p:cNvSpPr>
          <p:nvPr>
            <p:ph type="sldNum" sz="quarter" idx="5"/>
          </p:nvPr>
        </p:nvSpPr>
        <p:spPr/>
        <p:txBody>
          <a:bodyPr/>
          <a:lstStyle/>
          <a:p>
            <a:pPr marL="0" marR="0" lvl="0" indent="0" algn="r" defTabSz="456950" rtl="0" eaLnBrk="1" fontAlgn="auto" latinLnBrk="0" hangingPunct="1">
              <a:lnSpc>
                <a:spcPct val="100000"/>
              </a:lnSpc>
              <a:spcBef>
                <a:spcPts val="0"/>
              </a:spcBef>
              <a:spcAft>
                <a:spcPts val="0"/>
              </a:spcAft>
              <a:buClrTx/>
              <a:buSzTx/>
              <a:buFontTx/>
              <a:buNone/>
              <a:tabLst/>
              <a:defRPr/>
            </a:pPr>
            <a:fld id="{D1EAB354-64F8-4346-AA82-269F991C54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5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088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338138"/>
            <a:ext cx="2795588" cy="1571625"/>
          </a:xfrm>
        </p:spPr>
      </p:sp>
      <p:sp>
        <p:nvSpPr>
          <p:cNvPr id="3" name="Notes Placeholder 2"/>
          <p:cNvSpPr>
            <a:spLocks noGrp="1"/>
          </p:cNvSpPr>
          <p:nvPr>
            <p:ph type="body" idx="1"/>
          </p:nvPr>
        </p:nvSpPr>
        <p:spPr>
          <a:xfrm>
            <a:off x="406340" y="1909894"/>
            <a:ext cx="6074313" cy="7167475"/>
          </a:xfrm>
        </p:spPr>
        <p:txBody>
          <a:bodyPr/>
          <a:lstStyle/>
          <a:p>
            <a:pPr defTabSz="996879">
              <a:lnSpc>
                <a:spcPct val="150000"/>
              </a:lnSpc>
              <a:defRPr/>
            </a:pPr>
            <a:r>
              <a:rPr lang="en-US" sz="1500" b="1">
                <a:cs typeface="Arial"/>
              </a:rPr>
              <a:t>We know that Ageism is endemic in the </a:t>
            </a:r>
            <a:r>
              <a:rPr lang="en-US" sz="1500" b="1" err="1">
                <a:cs typeface="Arial"/>
              </a:rPr>
              <a:t>labour</a:t>
            </a:r>
            <a:r>
              <a:rPr lang="en-US" sz="1500" b="1">
                <a:cs typeface="Arial"/>
              </a:rPr>
              <a:t> market</a:t>
            </a:r>
            <a:r>
              <a:rPr lang="en-US" sz="1500">
                <a:cs typeface="Arial"/>
              </a:rPr>
              <a:t>. </a:t>
            </a:r>
          </a:p>
          <a:p>
            <a:pPr defTabSz="996879">
              <a:lnSpc>
                <a:spcPct val="150000"/>
              </a:lnSpc>
              <a:defRPr/>
            </a:pPr>
            <a:endParaRPr lang="en-US" sz="200">
              <a:cs typeface="Arial"/>
            </a:endParaRPr>
          </a:p>
          <a:p>
            <a:pPr defTabSz="996879">
              <a:lnSpc>
                <a:spcPct val="150000"/>
              </a:lnSpc>
              <a:defRPr/>
            </a:pPr>
            <a:r>
              <a:rPr lang="en-US" sz="1500">
                <a:cs typeface="Arial"/>
              </a:rPr>
              <a:t>From </a:t>
            </a:r>
            <a:r>
              <a:rPr lang="en-US" sz="1500" b="1">
                <a:cs typeface="Arial"/>
              </a:rPr>
              <a:t>age-bias</a:t>
            </a:r>
            <a:r>
              <a:rPr lang="en-US" sz="1500">
                <a:cs typeface="Arial"/>
              </a:rPr>
              <a:t> in recruitment, </a:t>
            </a:r>
          </a:p>
          <a:p>
            <a:pPr defTabSz="996879">
              <a:lnSpc>
                <a:spcPct val="150000"/>
              </a:lnSpc>
              <a:defRPr/>
            </a:pPr>
            <a:r>
              <a:rPr lang="en-US" sz="1500">
                <a:cs typeface="Arial"/>
              </a:rPr>
              <a:t>to </a:t>
            </a:r>
            <a:r>
              <a:rPr lang="en-US" sz="1500" b="1">
                <a:cs typeface="Arial"/>
              </a:rPr>
              <a:t>poor-quality and unsuitable employment support</a:t>
            </a:r>
            <a:r>
              <a:rPr lang="en-US" sz="1500">
                <a:cs typeface="Arial"/>
              </a:rPr>
              <a:t>, </a:t>
            </a:r>
          </a:p>
          <a:p>
            <a:pPr defTabSz="996879">
              <a:lnSpc>
                <a:spcPct val="150000"/>
              </a:lnSpc>
              <a:defRPr/>
            </a:pPr>
            <a:r>
              <a:rPr lang="en-US" sz="1500">
                <a:cs typeface="Arial"/>
              </a:rPr>
              <a:t>our </a:t>
            </a:r>
            <a:r>
              <a:rPr lang="en-US" sz="1500" b="1">
                <a:cs typeface="Arial"/>
              </a:rPr>
              <a:t>society is full of barriers that prevent people </a:t>
            </a:r>
            <a:r>
              <a:rPr lang="en-US" sz="1500">
                <a:cs typeface="Arial"/>
              </a:rPr>
              <a:t>in their 50s and 60s from working.</a:t>
            </a:r>
          </a:p>
          <a:p>
            <a:pPr defTabSz="996879">
              <a:lnSpc>
                <a:spcPct val="150000"/>
              </a:lnSpc>
              <a:defRPr/>
            </a:pPr>
            <a:endParaRPr lang="en-US" sz="1000">
              <a:cs typeface="Arial"/>
            </a:endParaRPr>
          </a:p>
          <a:p>
            <a:pPr defTabSz="996879">
              <a:lnSpc>
                <a:spcPct val="150000"/>
              </a:lnSpc>
              <a:defRPr/>
            </a:pPr>
            <a:r>
              <a:rPr lang="en-GB" sz="1500" b="1">
                <a:cs typeface="Arial"/>
              </a:rPr>
              <a:t>There is no expiry date for workers</a:t>
            </a:r>
            <a:r>
              <a:rPr lang="en-GB" sz="1500">
                <a:cs typeface="Arial"/>
              </a:rPr>
              <a:t>, </a:t>
            </a:r>
          </a:p>
          <a:p>
            <a:pPr defTabSz="996879">
              <a:lnSpc>
                <a:spcPct val="150000"/>
              </a:lnSpc>
              <a:defRPr/>
            </a:pPr>
            <a:r>
              <a:rPr lang="en-GB" sz="1500">
                <a:cs typeface="Arial"/>
              </a:rPr>
              <a:t>but as people get older many face discrimination on the basis of their age – or challenges accessing the work that works for them.</a:t>
            </a:r>
          </a:p>
          <a:p>
            <a:pPr defTabSz="996879">
              <a:lnSpc>
                <a:spcPct val="150000"/>
              </a:lnSpc>
              <a:defRPr/>
            </a:pPr>
            <a:endParaRPr lang="en-GB" sz="1500">
              <a:cs typeface="Arial"/>
            </a:endParaRPr>
          </a:p>
          <a:p>
            <a:pPr defTabSz="996879">
              <a:lnSpc>
                <a:spcPct val="150000"/>
              </a:lnSpc>
              <a:defRPr/>
            </a:pPr>
            <a:r>
              <a:rPr lang="en-GB" sz="1500" b="1">
                <a:cs typeface="Arial"/>
              </a:rPr>
              <a:t>Our country wastes a huge amount of talent, skills and experience </a:t>
            </a:r>
            <a:r>
              <a:rPr lang="en-GB" sz="1500">
                <a:cs typeface="Arial"/>
              </a:rPr>
              <a:t>by denying older workers the chance to stay in jobs or find new ones.</a:t>
            </a:r>
          </a:p>
          <a:p>
            <a:pPr defTabSz="996879">
              <a:lnSpc>
                <a:spcPct val="150000"/>
              </a:lnSpc>
              <a:defRPr/>
            </a:pPr>
            <a:endParaRPr lang="en-GB" sz="1500">
              <a:cs typeface="Arial"/>
            </a:endParaRPr>
          </a:p>
          <a:p>
            <a:pPr defTabSz="996879">
              <a:lnSpc>
                <a:spcPct val="150000"/>
              </a:lnSpc>
              <a:defRPr/>
            </a:pPr>
            <a:r>
              <a:rPr lang="en-GB" sz="1500" b="1">
                <a:cs typeface="Arial"/>
              </a:rPr>
              <a:t>This comes with a huge price tag for society</a:t>
            </a:r>
            <a:r>
              <a:rPr lang="en-GB" sz="1500">
                <a:cs typeface="Arial"/>
              </a:rPr>
              <a:t>, with hundreds of thousands of people in their 50s and 60s who want to work shut out of the labour market.</a:t>
            </a:r>
          </a:p>
          <a:p>
            <a:pPr>
              <a:lnSpc>
                <a:spcPct val="150000"/>
              </a:lnSpc>
            </a:pPr>
            <a:endParaRPr lang="en-GB" sz="1000">
              <a:cs typeface="Arial"/>
            </a:endParaRPr>
          </a:p>
          <a:p>
            <a:pPr defTabSz="996879">
              <a:lnSpc>
                <a:spcPct val="150000"/>
              </a:lnSpc>
              <a:defRPr/>
            </a:pPr>
            <a:r>
              <a:rPr lang="en-US" sz="1500" b="1">
                <a:cs typeface="Arial"/>
              </a:rPr>
              <a:t>So that is why we are</a:t>
            </a:r>
            <a:r>
              <a:rPr lang="en-US" sz="1500">
                <a:cs typeface="Arial"/>
              </a:rPr>
              <a:t>…</a:t>
            </a:r>
          </a:p>
          <a:p>
            <a:pPr>
              <a:lnSpc>
                <a:spcPct val="150000"/>
              </a:lnSpc>
            </a:pPr>
            <a:endParaRPr lang="en-US" sz="1000">
              <a:cs typeface="Arial"/>
            </a:endParaRPr>
          </a:p>
          <a:p>
            <a:pPr defTabSz="996879">
              <a:lnSpc>
                <a:spcPct val="150000"/>
              </a:lnSpc>
              <a:defRPr/>
            </a:pPr>
            <a:r>
              <a:rPr lang="en-US" sz="1500">
                <a:cs typeface="Arial"/>
              </a:rPr>
              <a:t>…</a:t>
            </a:r>
            <a:r>
              <a:rPr lang="en-US" sz="1500" b="1">
                <a:cs typeface="Arial"/>
              </a:rPr>
              <a:t>developing models of effective employment support </a:t>
            </a:r>
            <a:r>
              <a:rPr lang="en-US" sz="1500">
                <a:cs typeface="Arial"/>
              </a:rPr>
              <a:t>for people at risk of redundancy and people who have fallen into economic inactivity – those neither working or actively seeking employment.</a:t>
            </a:r>
          </a:p>
          <a:p>
            <a:pPr>
              <a:lnSpc>
                <a:spcPct val="150000"/>
              </a:lnSpc>
            </a:pPr>
            <a:endParaRPr lang="en-GB" sz="1000">
              <a:cs typeface="Arial"/>
            </a:endParaRPr>
          </a:p>
          <a:p>
            <a:pPr defTabSz="996879">
              <a:lnSpc>
                <a:spcPct val="150000"/>
              </a:lnSpc>
              <a:defRPr/>
            </a:pPr>
            <a:r>
              <a:rPr lang="en-GB" sz="1500">
                <a:cs typeface="Arial"/>
              </a:rPr>
              <a:t>We’re </a:t>
            </a:r>
            <a:r>
              <a:rPr lang="en-GB" sz="1500" b="1">
                <a:cs typeface="Arial"/>
              </a:rPr>
              <a:t>also working with employers to create an Age-friendly employment culture and workplace practices </a:t>
            </a:r>
            <a:r>
              <a:rPr lang="en-GB" sz="1500">
                <a:cs typeface="Arial"/>
              </a:rPr>
              <a:t>so that everyone can remain in good jobs for as long as they want and are able to.</a:t>
            </a:r>
          </a:p>
          <a:p>
            <a:pPr>
              <a:lnSpc>
                <a:spcPct val="150000"/>
              </a:lnSpc>
            </a:pPr>
            <a:endParaRPr lang="en-GB" sz="1000">
              <a:cs typeface="Arial"/>
            </a:endParaRPr>
          </a:p>
          <a:p>
            <a:pPr defTabSz="996879">
              <a:lnSpc>
                <a:spcPct val="150000"/>
              </a:lnSpc>
              <a:defRPr/>
            </a:pPr>
            <a:r>
              <a:rPr lang="en-GB" sz="1500">
                <a:cs typeface="Arial"/>
              </a:rPr>
              <a:t>We will </a:t>
            </a:r>
            <a:r>
              <a:rPr lang="en-GB" sz="1500" b="1">
                <a:cs typeface="Arial"/>
              </a:rPr>
              <a:t>very soon be launching  the Age-friendly Employer Pledge </a:t>
            </a:r>
            <a:r>
              <a:rPr lang="en-GB" sz="1500">
                <a:cs typeface="Arial"/>
              </a:rPr>
              <a:t>- a nationwide programme for employers who recognise the importance and value of older workers, who are committed to improving work for people in their 50s and 60s and prepared to take the necessary action to help them flourish in a multigenerational workforce. </a:t>
            </a:r>
          </a:p>
          <a:p>
            <a:pPr>
              <a:lnSpc>
                <a:spcPct val="150000"/>
              </a:lnSpc>
            </a:pPr>
            <a:endParaRPr lang="en-GB" sz="1000">
              <a:cs typeface="Arial"/>
            </a:endParaRPr>
          </a:p>
          <a:p>
            <a:pPr defTabSz="996879">
              <a:lnSpc>
                <a:spcPct val="150000"/>
              </a:lnSpc>
              <a:defRPr/>
            </a:pPr>
            <a:r>
              <a:rPr lang="en-GB" sz="1500">
                <a:cs typeface="Arial"/>
              </a:rPr>
              <a:t>I know that </a:t>
            </a:r>
            <a:r>
              <a:rPr lang="en-GB" sz="1500" b="1">
                <a:cs typeface="Arial"/>
              </a:rPr>
              <a:t>work and employment is an area of keen interest to partners here in Lincolnshire </a:t>
            </a:r>
          </a:p>
          <a:p>
            <a:pPr defTabSz="996879">
              <a:lnSpc>
                <a:spcPct val="150000"/>
              </a:lnSpc>
              <a:defRPr/>
            </a:pPr>
            <a:r>
              <a:rPr lang="en-GB" sz="1500">
                <a:cs typeface="Arial"/>
              </a:rPr>
              <a:t>– </a:t>
            </a:r>
            <a:r>
              <a:rPr lang="en-GB" sz="1500" b="1">
                <a:cs typeface="Arial"/>
              </a:rPr>
              <a:t>and it’s fantastic to have the GLLEP as a key member of this partnership</a:t>
            </a:r>
            <a:r>
              <a:rPr lang="en-GB" sz="1500">
                <a:cs typeface="Arial"/>
              </a:rPr>
              <a:t>. It’s great to hear about discussions already taking place about embedding the age friendly practice at the County Council, and involvement of local businesses in our GROW project. </a:t>
            </a:r>
          </a:p>
          <a:p>
            <a:pPr defTabSz="996879">
              <a:lnSpc>
                <a:spcPct val="150000"/>
              </a:lnSpc>
              <a:defRPr/>
            </a:pPr>
            <a:r>
              <a:rPr lang="en-GB" sz="1500">
                <a:cs typeface="Arial"/>
              </a:rPr>
              <a:t>And there’s more work we can do to focus on how to support small and medium sized employers too and you’ll hear more about this in the work and employment workshop later today</a:t>
            </a:r>
            <a:r>
              <a:rPr lang="en-GB" sz="1400">
                <a:cs typeface="Arial"/>
              </a:rPr>
              <a:t>.</a:t>
            </a:r>
          </a:p>
          <a:p>
            <a:endParaRPr lang="en-GB"/>
          </a:p>
        </p:txBody>
      </p:sp>
      <p:sp>
        <p:nvSpPr>
          <p:cNvPr id="4" name="Slide Number Placeholder 3"/>
          <p:cNvSpPr>
            <a:spLocks noGrp="1"/>
          </p:cNvSpPr>
          <p:nvPr>
            <p:ph type="sldNum" sz="quarter" idx="5"/>
          </p:nvPr>
        </p:nvSpPr>
        <p:spPr/>
        <p:txBody>
          <a:bodyPr/>
          <a:lstStyle/>
          <a:p>
            <a:pPr marL="0" marR="0" lvl="0" indent="0" algn="r" defTabSz="996879" rtl="0" eaLnBrk="1" fontAlgn="auto" latinLnBrk="0" hangingPunct="1">
              <a:lnSpc>
                <a:spcPct val="100000"/>
              </a:lnSpc>
              <a:spcBef>
                <a:spcPts val="0"/>
              </a:spcBef>
              <a:spcAft>
                <a:spcPts val="0"/>
              </a:spcAft>
              <a:buClrTx/>
              <a:buSzTx/>
              <a:buFontTx/>
              <a:buNone/>
              <a:tabLst/>
              <a:defRPr/>
            </a:pPr>
            <a:fld id="{D7A32EAF-8E66-44BC-ACE8-7771E337C85C}"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6879"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23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520700"/>
            <a:ext cx="4595813" cy="2584450"/>
          </a:xfrm>
        </p:spPr>
      </p:sp>
      <p:sp>
        <p:nvSpPr>
          <p:cNvPr id="3" name="Notes Placeholder 2"/>
          <p:cNvSpPr>
            <a:spLocks noGrp="1"/>
          </p:cNvSpPr>
          <p:nvPr>
            <p:ph type="body" idx="1"/>
          </p:nvPr>
        </p:nvSpPr>
        <p:spPr>
          <a:xfrm>
            <a:off x="535623" y="3481227"/>
            <a:ext cx="5509260" cy="4507706"/>
          </a:xfrm>
        </p:spPr>
        <p:txBody>
          <a:bodyPr/>
          <a:lstStyle/>
          <a:p>
            <a:endParaRPr lang="en-GB" sz="1500"/>
          </a:p>
        </p:txBody>
      </p:sp>
      <p:sp>
        <p:nvSpPr>
          <p:cNvPr id="4" name="Slide Number Placeholder 3"/>
          <p:cNvSpPr>
            <a:spLocks noGrp="1"/>
          </p:cNvSpPr>
          <p:nvPr>
            <p:ph type="sldNum" sz="quarter" idx="5"/>
          </p:nvPr>
        </p:nvSpPr>
        <p:spPr/>
        <p:txBody>
          <a:bodyPr/>
          <a:lstStyle/>
          <a:p>
            <a:pPr marL="0" marR="0" lvl="0" indent="0" algn="r" defTabSz="456950" rtl="0" eaLnBrk="1" fontAlgn="auto" latinLnBrk="0" hangingPunct="1">
              <a:lnSpc>
                <a:spcPct val="100000"/>
              </a:lnSpc>
              <a:spcBef>
                <a:spcPts val="0"/>
              </a:spcBef>
              <a:spcAft>
                <a:spcPts val="0"/>
              </a:spcAft>
              <a:buClrTx/>
              <a:buSzTx/>
              <a:buFontTx/>
              <a:buNone/>
              <a:tabLst/>
              <a:defRPr/>
            </a:pPr>
            <a:fld id="{D1EAB354-64F8-4346-AA82-269F991C54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5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1872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343150"/>
            <a:ext cx="6032250" cy="1908000"/>
          </a:xfrm>
        </p:spPr>
        <p:txBody>
          <a:bodyPr anchor="t">
            <a:normAutofit/>
          </a:bodyPr>
          <a:lstStyle>
            <a:lvl1pPr algn="l">
              <a:lnSpc>
                <a:spcPts val="4800"/>
              </a:lnSpc>
              <a:defRPr sz="45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a:solidFill>
                  <a:schemeClr val="bg1"/>
                </a:solidFill>
              </a:rPr>
              <a:t>ageing-better.org.uk</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14" name="Picture Placeholder 13">
            <a:extLst>
              <a:ext uri="{FF2B5EF4-FFF2-40B4-BE49-F238E27FC236}">
                <a16:creationId xmlns:a16="http://schemas.microsoft.com/office/drawing/2014/main" id="{37061D46-B14A-40A4-8CE2-8D9FC61D3327}"/>
              </a:ext>
            </a:extLst>
          </p:cNvPr>
          <p:cNvSpPr>
            <a:spLocks noGrp="1"/>
          </p:cNvSpPr>
          <p:nvPr>
            <p:ph type="pic" sz="quarter" idx="10"/>
          </p:nvPr>
        </p:nvSpPr>
        <p:spPr>
          <a:xfrm>
            <a:off x="5561573" y="-5716"/>
            <a:ext cx="6630427" cy="6863715"/>
          </a:xfrm>
          <a:custGeom>
            <a:avLst/>
            <a:gdLst>
              <a:gd name="connsiteX0" fmla="*/ 0 w 6697662"/>
              <a:gd name="connsiteY0" fmla="*/ 0 h 6858000"/>
              <a:gd name="connsiteX1" fmla="*/ 6697662 w 6697662"/>
              <a:gd name="connsiteY1" fmla="*/ 0 h 6858000"/>
              <a:gd name="connsiteX2" fmla="*/ 6697662 w 6697662"/>
              <a:gd name="connsiteY2" fmla="*/ 6858000 h 6858000"/>
              <a:gd name="connsiteX3" fmla="*/ 0 w 6697662"/>
              <a:gd name="connsiteY3" fmla="*/ 6858000 h 6858000"/>
              <a:gd name="connsiteX4" fmla="*/ 0 w 6697662"/>
              <a:gd name="connsiteY4" fmla="*/ 0 h 6858000"/>
              <a:gd name="connsiteX0" fmla="*/ 0 w 6697662"/>
              <a:gd name="connsiteY0" fmla="*/ 5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5" fmla="*/ 0 w 6697662"/>
              <a:gd name="connsiteY5" fmla="*/ 5715 h 6863715"/>
              <a:gd name="connsiteX0" fmla="*/ 0 w 6697662"/>
              <a:gd name="connsiteY0" fmla="*/ 6863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0" fmla="*/ 0 w 6630427"/>
              <a:gd name="connsiteY0" fmla="*/ 6863715 h 6863715"/>
              <a:gd name="connsiteX1" fmla="*/ 3982477 w 6630427"/>
              <a:gd name="connsiteY1" fmla="*/ 0 h 6863715"/>
              <a:gd name="connsiteX2" fmla="*/ 6630427 w 6630427"/>
              <a:gd name="connsiteY2" fmla="*/ 5715 h 6863715"/>
              <a:gd name="connsiteX3" fmla="*/ 6630427 w 6630427"/>
              <a:gd name="connsiteY3" fmla="*/ 6863715 h 6863715"/>
              <a:gd name="connsiteX4" fmla="*/ 0 w 6630427"/>
              <a:gd name="connsiteY4" fmla="*/ 6863715 h 686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3715">
                <a:moveTo>
                  <a:pt x="0" y="6863715"/>
                </a:moveTo>
                <a:lnTo>
                  <a:pt x="3982477" y="0"/>
                </a:lnTo>
                <a:lnTo>
                  <a:pt x="6630427" y="5715"/>
                </a:lnTo>
                <a:lnTo>
                  <a:pt x="6630427" y="6863715"/>
                </a:lnTo>
                <a:lnTo>
                  <a:pt x="0" y="6863715"/>
                </a:lnTo>
                <a:close/>
              </a:path>
            </a:pathLst>
          </a:cu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000021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5400000" cy="4423114"/>
          </a:xfrm>
        </p:spPr>
        <p:txBody>
          <a:bodyPr/>
          <a:lstStyle>
            <a:lvl2pPr marL="288000" indent="-288000">
              <a:buClr>
                <a:schemeClr val="accent2"/>
              </a:buClr>
              <a:buSzPct val="90000"/>
              <a:buFont typeface="Arial" panose="020B0604020202020204" pitchFamily="34" charset="0"/>
              <a:buChar char="ꟷ"/>
              <a:defRPr/>
            </a:lvl2pPr>
            <a:lvl3pPr marL="612000" indent="-252000">
              <a:buClr>
                <a:schemeClr val="accent2"/>
              </a:buClr>
              <a:buSzPct val="90000"/>
              <a:buFont typeface="Arial" panose="020B0604020202020204" pitchFamily="34" charset="0"/>
              <a:buChar char="ꟷ"/>
              <a:defRPr/>
            </a:lvl3pPr>
            <a:lvl4pPr marL="612000" indent="-252000">
              <a:buClr>
                <a:schemeClr val="accent2"/>
              </a:buClr>
              <a:buSzPct val="90000"/>
              <a:buFont typeface="Arial" panose="020B0604020202020204" pitchFamily="34" charset="0"/>
              <a:buChar char="ꟷ"/>
              <a:defRPr/>
            </a:lvl4pPr>
            <a:lvl5pPr marL="612000" indent="-252000">
              <a:buClr>
                <a:schemeClr val="accent2"/>
              </a:buClr>
              <a:buSzPct val="90000"/>
              <a:buFont typeface="Arial" panose="020B0604020202020204" pitchFamily="34" charset="0"/>
              <a:buChar char="ꟷ"/>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8" name="Content Placeholder 2">
            <a:extLst>
              <a:ext uri="{FF2B5EF4-FFF2-40B4-BE49-F238E27FC236}">
                <a16:creationId xmlns:a16="http://schemas.microsoft.com/office/drawing/2014/main" id="{F1598B5A-4D73-4677-9845-0468982CC1C7}"/>
              </a:ext>
            </a:extLst>
          </p:cNvPr>
          <p:cNvSpPr>
            <a:spLocks noGrp="1"/>
          </p:cNvSpPr>
          <p:nvPr>
            <p:ph idx="13"/>
          </p:nvPr>
        </p:nvSpPr>
        <p:spPr>
          <a:xfrm>
            <a:off x="6277202" y="1753200"/>
            <a:ext cx="5400000" cy="4423114"/>
          </a:xfrm>
        </p:spPr>
        <p:txBody>
          <a:bodyPr/>
          <a:lstStyle>
            <a:lvl2pPr marL="288000" indent="-288000">
              <a:buClr>
                <a:schemeClr val="accent2"/>
              </a:buClr>
              <a:buSzPct val="90000"/>
              <a:buFont typeface="Arial" panose="020B0604020202020204" pitchFamily="34" charset="0"/>
              <a:buChar char="ꟷ"/>
              <a:defRPr/>
            </a:lvl2pPr>
            <a:lvl3pPr marL="612000" indent="-252000">
              <a:buClr>
                <a:schemeClr val="accent2"/>
              </a:buClr>
              <a:buSzPct val="90000"/>
              <a:buFont typeface="Arial" panose="020B0604020202020204" pitchFamily="34" charset="0"/>
              <a:buChar char="ꟷ"/>
              <a:defRPr/>
            </a:lvl3pPr>
            <a:lvl4pPr marL="612000" indent="-252000">
              <a:buClr>
                <a:schemeClr val="accent2"/>
              </a:buClr>
              <a:buSzPct val="90000"/>
              <a:buFont typeface="Arial" panose="020B0604020202020204" pitchFamily="34" charset="0"/>
              <a:buChar char="ꟷ"/>
              <a:defRPr/>
            </a:lvl4pPr>
            <a:lvl5pPr marL="612000" indent="-252000">
              <a:buClr>
                <a:schemeClr val="accent2"/>
              </a:buClr>
              <a:buSzPct val="90000"/>
              <a:buFont typeface="Arial" panose="020B0604020202020204" pitchFamily="34" charset="0"/>
              <a:buChar char="ꟷ"/>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104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 yellow A">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2419201" y="2304000"/>
            <a:ext cx="7236000" cy="3695747"/>
          </a:xfrm>
        </p:spPr>
        <p:txBody>
          <a:bodyPr>
            <a:normAutofit/>
          </a:bodyPr>
          <a:lstStyle>
            <a:lvl1pPr>
              <a:lnSpc>
                <a:spcPts val="3600"/>
              </a:lnSpc>
              <a:spcAft>
                <a:spcPts val="0"/>
              </a:spcAft>
              <a:defRPr sz="3000">
                <a:solidFill>
                  <a:schemeClr val="tx2"/>
                </a:solidFill>
              </a:defRPr>
            </a:lvl1pPr>
            <a:lvl2pPr marL="0" indent="0">
              <a:lnSpc>
                <a:spcPts val="3600"/>
              </a:lnSpc>
              <a:spcBef>
                <a:spcPts val="600"/>
              </a:spcBef>
              <a:spcAft>
                <a:spcPts val="0"/>
              </a:spcAft>
              <a:buNone/>
              <a:defRPr sz="3000" b="1">
                <a:solidFill>
                  <a:schemeClr val="tx2"/>
                </a:solidFill>
              </a:defRPr>
            </a:lvl2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Tree>
    <p:extLst>
      <p:ext uri="{BB962C8B-B14F-4D97-AF65-F5344CB8AC3E}">
        <p14:creationId xmlns:p14="http://schemas.microsoft.com/office/powerpoint/2010/main" val="2781922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yellow B">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10" name="Text Placeholder 9">
            <a:extLst>
              <a:ext uri="{FF2B5EF4-FFF2-40B4-BE49-F238E27FC236}">
                <a16:creationId xmlns:a16="http://schemas.microsoft.com/office/drawing/2014/main" id="{2D3CE22D-4791-4343-86EB-1829681CCA54}"/>
              </a:ext>
            </a:extLst>
          </p:cNvPr>
          <p:cNvSpPr>
            <a:spLocks noGrp="1"/>
          </p:cNvSpPr>
          <p:nvPr>
            <p:ph type="body" sz="quarter" idx="14" hasCustomPrompt="1"/>
          </p:nvPr>
        </p:nvSpPr>
        <p:spPr>
          <a:xfrm>
            <a:off x="1091116" y="3124459"/>
            <a:ext cx="3513137" cy="1459833"/>
          </a:xfrm>
        </p:spPr>
        <p:txBody>
          <a:bodyPr>
            <a:normAutofit/>
          </a:bodyPr>
          <a:lstStyle>
            <a:lvl1pPr algn="ctr">
              <a:lnSpc>
                <a:spcPts val="6000"/>
              </a:lnSpc>
              <a:defRPr sz="6000">
                <a:solidFill>
                  <a:srgbClr val="00216E"/>
                </a:solidFill>
              </a:defRPr>
            </a:lvl1pPr>
          </a:lstStyle>
          <a:p>
            <a:pPr lvl="0"/>
            <a:r>
              <a:rPr lang="en-US"/>
              <a:t>000,000m</a:t>
            </a:r>
          </a:p>
        </p:txBody>
      </p:sp>
      <p:sp>
        <p:nvSpPr>
          <p:cNvPr id="11" name="Text Placeholder 9">
            <a:extLst>
              <a:ext uri="{FF2B5EF4-FFF2-40B4-BE49-F238E27FC236}">
                <a16:creationId xmlns:a16="http://schemas.microsoft.com/office/drawing/2014/main" id="{D226FFFB-A581-43B6-BF4F-C963B78C3582}"/>
              </a:ext>
            </a:extLst>
          </p:cNvPr>
          <p:cNvSpPr>
            <a:spLocks noGrp="1"/>
          </p:cNvSpPr>
          <p:nvPr>
            <p:ph type="body" sz="quarter" idx="15"/>
          </p:nvPr>
        </p:nvSpPr>
        <p:spPr>
          <a:xfrm>
            <a:off x="5261810" y="1251285"/>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4BA7B84E-0F17-450E-880B-064EE07DC833}"/>
              </a:ext>
            </a:extLst>
          </p:cNvPr>
          <p:cNvSpPr>
            <a:spLocks noGrp="1"/>
          </p:cNvSpPr>
          <p:nvPr>
            <p:ph type="body" sz="quarter" idx="16" hasCustomPrompt="1"/>
          </p:nvPr>
        </p:nvSpPr>
        <p:spPr>
          <a:xfrm>
            <a:off x="1098044" y="1408373"/>
            <a:ext cx="3513137" cy="1459832"/>
          </a:xfrm>
        </p:spPr>
        <p:txBody>
          <a:bodyPr>
            <a:normAutofit/>
          </a:bodyPr>
          <a:lstStyle>
            <a:lvl1pPr algn="ctr">
              <a:lnSpc>
                <a:spcPts val="6000"/>
              </a:lnSpc>
              <a:defRPr sz="6000">
                <a:solidFill>
                  <a:schemeClr val="tx2"/>
                </a:solidFill>
              </a:defRPr>
            </a:lvl1pPr>
          </a:lstStyle>
          <a:p>
            <a:pPr lvl="0"/>
            <a:r>
              <a:rPr lang="en-US"/>
              <a:t>000,000m</a:t>
            </a:r>
          </a:p>
        </p:txBody>
      </p:sp>
      <p:sp>
        <p:nvSpPr>
          <p:cNvPr id="9" name="Text Placeholder 9">
            <a:extLst>
              <a:ext uri="{FF2B5EF4-FFF2-40B4-BE49-F238E27FC236}">
                <a16:creationId xmlns:a16="http://schemas.microsoft.com/office/drawing/2014/main" id="{5B144184-170C-42FD-A342-EF179370F721}"/>
              </a:ext>
            </a:extLst>
          </p:cNvPr>
          <p:cNvSpPr>
            <a:spLocks noGrp="1"/>
          </p:cNvSpPr>
          <p:nvPr>
            <p:ph type="body" sz="quarter" idx="17" hasCustomPrompt="1"/>
          </p:nvPr>
        </p:nvSpPr>
        <p:spPr>
          <a:xfrm>
            <a:off x="1098044" y="4840547"/>
            <a:ext cx="3513137" cy="1284944"/>
          </a:xfrm>
        </p:spPr>
        <p:txBody>
          <a:bodyPr>
            <a:normAutofit/>
          </a:bodyPr>
          <a:lstStyle>
            <a:lvl1pPr algn="ctr">
              <a:lnSpc>
                <a:spcPts val="6000"/>
              </a:lnSpc>
              <a:defRPr sz="6000">
                <a:solidFill>
                  <a:schemeClr val="accent5"/>
                </a:solidFill>
              </a:defRPr>
            </a:lvl1pPr>
          </a:lstStyle>
          <a:p>
            <a:pPr lvl="0"/>
            <a:r>
              <a:rPr lang="en-US"/>
              <a:t>000,000m</a:t>
            </a:r>
          </a:p>
        </p:txBody>
      </p:sp>
      <p:sp>
        <p:nvSpPr>
          <p:cNvPr id="12" name="Text Placeholder 9">
            <a:extLst>
              <a:ext uri="{FF2B5EF4-FFF2-40B4-BE49-F238E27FC236}">
                <a16:creationId xmlns:a16="http://schemas.microsoft.com/office/drawing/2014/main" id="{50DDDEA8-499F-40D8-A0AB-64592D1186B5}"/>
              </a:ext>
            </a:extLst>
          </p:cNvPr>
          <p:cNvSpPr>
            <a:spLocks noGrp="1"/>
          </p:cNvSpPr>
          <p:nvPr>
            <p:ph type="body" sz="quarter" idx="18"/>
          </p:nvPr>
        </p:nvSpPr>
        <p:spPr>
          <a:xfrm>
            <a:off x="5261809" y="2959769"/>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3BC191A9-0B30-48B5-8A6E-E78BB724D007}"/>
              </a:ext>
            </a:extLst>
          </p:cNvPr>
          <p:cNvSpPr>
            <a:spLocks noGrp="1"/>
          </p:cNvSpPr>
          <p:nvPr>
            <p:ph type="body" sz="quarter" idx="19"/>
          </p:nvPr>
        </p:nvSpPr>
        <p:spPr>
          <a:xfrm>
            <a:off x="5249191" y="4665658"/>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965747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green">
    <p:bg>
      <p:bgPr>
        <a:solidFill>
          <a:srgbClr val="CDBEDB"/>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10" name="Text Placeholder 9">
            <a:extLst>
              <a:ext uri="{FF2B5EF4-FFF2-40B4-BE49-F238E27FC236}">
                <a16:creationId xmlns:a16="http://schemas.microsoft.com/office/drawing/2014/main" id="{2D3CE22D-4791-4343-86EB-1829681CCA54}"/>
              </a:ext>
            </a:extLst>
          </p:cNvPr>
          <p:cNvSpPr>
            <a:spLocks noGrp="1"/>
          </p:cNvSpPr>
          <p:nvPr>
            <p:ph type="body" sz="quarter" idx="14" hasCustomPrompt="1"/>
          </p:nvPr>
        </p:nvSpPr>
        <p:spPr>
          <a:xfrm>
            <a:off x="1091116" y="3124459"/>
            <a:ext cx="3513137" cy="1716087"/>
          </a:xfrm>
        </p:spPr>
        <p:txBody>
          <a:bodyPr>
            <a:normAutofit/>
          </a:bodyPr>
          <a:lstStyle>
            <a:lvl1pPr>
              <a:lnSpc>
                <a:spcPts val="6000"/>
              </a:lnSpc>
              <a:defRPr sz="6000">
                <a:solidFill>
                  <a:schemeClr val="tx2"/>
                </a:solidFill>
              </a:defRPr>
            </a:lvl1pPr>
          </a:lstStyle>
          <a:p>
            <a:pPr lvl="0"/>
            <a:r>
              <a:rPr lang="en-US"/>
              <a:t>000,000m</a:t>
            </a:r>
          </a:p>
        </p:txBody>
      </p:sp>
      <p:sp>
        <p:nvSpPr>
          <p:cNvPr id="11" name="Text Placeholder 9">
            <a:extLst>
              <a:ext uri="{FF2B5EF4-FFF2-40B4-BE49-F238E27FC236}">
                <a16:creationId xmlns:a16="http://schemas.microsoft.com/office/drawing/2014/main" id="{D226FFFB-A581-43B6-BF4F-C963B78C3582}"/>
              </a:ext>
            </a:extLst>
          </p:cNvPr>
          <p:cNvSpPr>
            <a:spLocks noGrp="1"/>
          </p:cNvSpPr>
          <p:nvPr>
            <p:ph type="body" sz="quarter" idx="15"/>
          </p:nvPr>
        </p:nvSpPr>
        <p:spPr>
          <a:xfrm>
            <a:off x="5261810" y="2486526"/>
            <a:ext cx="6390189" cy="3416969"/>
          </a:xfrm>
        </p:spPr>
        <p:txBody>
          <a:bodyPr>
            <a:normAutofit/>
          </a:bodyPr>
          <a:lstStyle>
            <a:lvl1pPr>
              <a:lnSpc>
                <a:spcPts val="3600"/>
              </a:lnSpc>
              <a:spcAft>
                <a:spcPts val="0"/>
              </a:spcAft>
              <a:defRPr sz="3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509630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a:xfrm>
            <a:off x="539999" y="540001"/>
            <a:ext cx="5400000" cy="103446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5400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5" name="Picture Placeholder 4">
            <a:extLst>
              <a:ext uri="{FF2B5EF4-FFF2-40B4-BE49-F238E27FC236}">
                <a16:creationId xmlns:a16="http://schemas.microsoft.com/office/drawing/2014/main" id="{5B19A9FC-BDB2-4912-A1E5-E90EBE563BE5}"/>
              </a:ext>
            </a:extLst>
          </p:cNvPr>
          <p:cNvSpPr>
            <a:spLocks noGrp="1"/>
          </p:cNvSpPr>
          <p:nvPr>
            <p:ph type="pic" sz="quarter" idx="14"/>
          </p:nvPr>
        </p:nvSpPr>
        <p:spPr>
          <a:xfrm>
            <a:off x="6276975" y="540002"/>
            <a:ext cx="5374800" cy="5636962"/>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3435454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5F151FC-2455-4466-85C6-B6330C941FFB}"/>
              </a:ext>
            </a:extLst>
          </p:cNvPr>
          <p:cNvSpPr>
            <a:spLocks noGrp="1"/>
          </p:cNvSpPr>
          <p:nvPr>
            <p:ph idx="13"/>
          </p:nvPr>
        </p:nvSpPr>
        <p:spPr>
          <a:xfrm>
            <a:off x="6251999" y="1753200"/>
            <a:ext cx="5400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a:xfrm>
            <a:off x="6251997" y="540001"/>
            <a:ext cx="5400001" cy="1034462"/>
          </a:xfrm>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9" name="Picture Placeholder 4">
            <a:extLst>
              <a:ext uri="{FF2B5EF4-FFF2-40B4-BE49-F238E27FC236}">
                <a16:creationId xmlns:a16="http://schemas.microsoft.com/office/drawing/2014/main" id="{42E6366C-9796-425C-921A-B13B6FA62907}"/>
              </a:ext>
            </a:extLst>
          </p:cNvPr>
          <p:cNvSpPr>
            <a:spLocks noGrp="1"/>
          </p:cNvSpPr>
          <p:nvPr>
            <p:ph type="pic" sz="quarter" idx="14"/>
          </p:nvPr>
        </p:nvSpPr>
        <p:spPr>
          <a:xfrm>
            <a:off x="540000" y="540002"/>
            <a:ext cx="5374800" cy="5637562"/>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94395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19A9FC-BDB2-4912-A1E5-E90EBE563BE5}"/>
              </a:ext>
            </a:extLst>
          </p:cNvPr>
          <p:cNvSpPr>
            <a:spLocks noGrp="1"/>
          </p:cNvSpPr>
          <p:nvPr>
            <p:ph type="pic" sz="quarter" idx="14"/>
          </p:nvPr>
        </p:nvSpPr>
        <p:spPr>
          <a:xfrm>
            <a:off x="539775" y="540002"/>
            <a:ext cx="11112000" cy="5636962"/>
          </a:xfrm>
        </p:spPr>
        <p:txBody>
          <a:bodyPr anchor="ctr"/>
          <a:lstStyle>
            <a:lvl1pPr algn="ctr">
              <a:defRPr/>
            </a:lvl1pPr>
          </a:lstStyle>
          <a:p>
            <a:r>
              <a:rPr lang="en-US"/>
              <a:t>Click icon to add picture</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Tree>
    <p:extLst>
      <p:ext uri="{BB962C8B-B14F-4D97-AF65-F5344CB8AC3E}">
        <p14:creationId xmlns:p14="http://schemas.microsoft.com/office/powerpoint/2010/main" val="4117435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1966893" y="1636295"/>
            <a:ext cx="8444433" cy="3721768"/>
          </a:xfrm>
        </p:spPr>
        <p:txBody>
          <a:bodyPr>
            <a:normAutofit/>
          </a:bodyPr>
          <a:lstStyle>
            <a:lvl1pPr>
              <a:lnSpc>
                <a:spcPts val="1400"/>
              </a:lnSpc>
              <a:spcAft>
                <a:spcPts val="0"/>
              </a:spcAft>
              <a:defRPr sz="1200"/>
            </a:lvl1pPr>
            <a:lvl2pPr marL="180000" indent="-180000">
              <a:lnSpc>
                <a:spcPts val="1400"/>
              </a:lnSpc>
              <a:spcAft>
                <a:spcPts val="0"/>
              </a:spcAft>
              <a:defRPr sz="1200"/>
            </a:lvl2pPr>
            <a:lvl3pPr marL="180000" indent="-180000">
              <a:lnSpc>
                <a:spcPts val="1400"/>
              </a:lnSpc>
              <a:spcAft>
                <a:spcPts val="0"/>
              </a:spcAft>
              <a:defRPr sz="1200"/>
            </a:lvl3pPr>
            <a:lvl4pPr marL="180000" indent="-180000">
              <a:lnSpc>
                <a:spcPts val="1400"/>
              </a:lnSpc>
              <a:spcAft>
                <a:spcPts val="0"/>
              </a:spcAft>
              <a:defRPr sz="1200"/>
            </a:lvl4pPr>
            <a:lvl5pPr marL="180000" indent="-180000">
              <a:lnSpc>
                <a:spcPts val="1400"/>
              </a:lnSpc>
              <a:spcAft>
                <a:spcPts val="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9" name="Text Placeholder 8">
            <a:extLst>
              <a:ext uri="{FF2B5EF4-FFF2-40B4-BE49-F238E27FC236}">
                <a16:creationId xmlns:a16="http://schemas.microsoft.com/office/drawing/2014/main" id="{D946D198-AFD1-4C75-9986-DDCE14775B91}"/>
              </a:ext>
            </a:extLst>
          </p:cNvPr>
          <p:cNvSpPr>
            <a:spLocks noGrp="1"/>
          </p:cNvSpPr>
          <p:nvPr>
            <p:ph type="body" sz="quarter" idx="13"/>
          </p:nvPr>
        </p:nvSpPr>
        <p:spPr>
          <a:xfrm>
            <a:off x="1966913" y="5523630"/>
            <a:ext cx="8443912" cy="550863"/>
          </a:xfrm>
        </p:spPr>
        <p:txBody>
          <a:bodyPr>
            <a:noAutofit/>
          </a:bodyPr>
          <a:lstStyle>
            <a:lvl1pPr>
              <a:lnSpc>
                <a:spcPts val="1400"/>
              </a:lnSpc>
              <a:spcAft>
                <a:spcPts val="0"/>
              </a:spcAft>
              <a:defRPr sz="1200"/>
            </a:lvl1pPr>
            <a:lvl2pPr>
              <a:lnSpc>
                <a:spcPts val="1400"/>
              </a:lnSpc>
              <a:spcAft>
                <a:spcPts val="0"/>
              </a:spcAft>
              <a:defRPr sz="1200"/>
            </a:lvl2pPr>
            <a:lvl3pPr>
              <a:lnSpc>
                <a:spcPts val="1400"/>
              </a:lnSpc>
              <a:spcAft>
                <a:spcPts val="0"/>
              </a:spcAft>
              <a:defRPr sz="1200"/>
            </a:lvl3pPr>
            <a:lvl4pPr>
              <a:lnSpc>
                <a:spcPts val="1400"/>
              </a:lnSpc>
              <a:spcAft>
                <a:spcPts val="0"/>
              </a:spcAft>
              <a:defRPr sz="1200"/>
            </a:lvl4pPr>
            <a:lvl5pPr>
              <a:lnSpc>
                <a:spcPts val="1400"/>
              </a:lnSpc>
              <a:spcAft>
                <a:spcPts val="0"/>
              </a:spcAft>
              <a:defRPr sz="1200"/>
            </a:lvl5pPr>
          </a:lstStyle>
          <a:p>
            <a:pPr lvl="0"/>
            <a:r>
              <a:rPr lang="en-US"/>
              <a:t>Click to edit Master text styles</a:t>
            </a:r>
          </a:p>
        </p:txBody>
      </p:sp>
    </p:spTree>
    <p:extLst>
      <p:ext uri="{BB962C8B-B14F-4D97-AF65-F5344CB8AC3E}">
        <p14:creationId xmlns:p14="http://schemas.microsoft.com/office/powerpoint/2010/main" val="3341549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hasCustomPrompt="1"/>
          </p:nvPr>
        </p:nvSpPr>
        <p:spPr>
          <a:xfrm>
            <a:off x="540000" y="2343150"/>
            <a:ext cx="6032250" cy="1908000"/>
          </a:xfrm>
        </p:spPr>
        <p:txBody>
          <a:bodyPr anchor="t">
            <a:normAutofit/>
          </a:bodyPr>
          <a:lstStyle>
            <a:lvl1pPr marL="0" indent="0" algn="l">
              <a:lnSpc>
                <a:spcPts val="4800"/>
              </a:lnSpc>
              <a:buFont typeface="Arial" panose="020B0604020202020204" pitchFamily="34" charset="0"/>
              <a:buNone/>
              <a:defRPr sz="4500">
                <a:solidFill>
                  <a:schemeClr val="bg1"/>
                </a:solidFill>
              </a:defRPr>
            </a:lvl1pPr>
          </a:lstStyle>
          <a:p>
            <a:r>
              <a:rPr lang="en-US"/>
              <a:t>Click to edit Master title style</a:t>
            </a:r>
            <a:br>
              <a:rPr lang="en-US"/>
            </a:b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a:solidFill>
                  <a:schemeClr val="bg1"/>
                </a:solidFill>
              </a:rPr>
              <a:t>ageing-better.org.uk</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14" name="Picture Placeholder 13">
            <a:extLst>
              <a:ext uri="{FF2B5EF4-FFF2-40B4-BE49-F238E27FC236}">
                <a16:creationId xmlns:a16="http://schemas.microsoft.com/office/drawing/2014/main" id="{37061D46-B14A-40A4-8CE2-8D9FC61D3327}"/>
              </a:ext>
            </a:extLst>
          </p:cNvPr>
          <p:cNvSpPr>
            <a:spLocks noGrp="1"/>
          </p:cNvSpPr>
          <p:nvPr>
            <p:ph type="pic" sz="quarter" idx="10"/>
          </p:nvPr>
        </p:nvSpPr>
        <p:spPr>
          <a:xfrm>
            <a:off x="5561573" y="-5716"/>
            <a:ext cx="6630427" cy="6863715"/>
          </a:xfrm>
          <a:custGeom>
            <a:avLst/>
            <a:gdLst>
              <a:gd name="connsiteX0" fmla="*/ 0 w 6697662"/>
              <a:gd name="connsiteY0" fmla="*/ 0 h 6858000"/>
              <a:gd name="connsiteX1" fmla="*/ 6697662 w 6697662"/>
              <a:gd name="connsiteY1" fmla="*/ 0 h 6858000"/>
              <a:gd name="connsiteX2" fmla="*/ 6697662 w 6697662"/>
              <a:gd name="connsiteY2" fmla="*/ 6858000 h 6858000"/>
              <a:gd name="connsiteX3" fmla="*/ 0 w 6697662"/>
              <a:gd name="connsiteY3" fmla="*/ 6858000 h 6858000"/>
              <a:gd name="connsiteX4" fmla="*/ 0 w 6697662"/>
              <a:gd name="connsiteY4" fmla="*/ 0 h 6858000"/>
              <a:gd name="connsiteX0" fmla="*/ 0 w 6697662"/>
              <a:gd name="connsiteY0" fmla="*/ 5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5" fmla="*/ 0 w 6697662"/>
              <a:gd name="connsiteY5" fmla="*/ 5715 h 6863715"/>
              <a:gd name="connsiteX0" fmla="*/ 0 w 6697662"/>
              <a:gd name="connsiteY0" fmla="*/ 6863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0" fmla="*/ 0 w 6630427"/>
              <a:gd name="connsiteY0" fmla="*/ 6863715 h 6863715"/>
              <a:gd name="connsiteX1" fmla="*/ 3982477 w 6630427"/>
              <a:gd name="connsiteY1" fmla="*/ 0 h 6863715"/>
              <a:gd name="connsiteX2" fmla="*/ 6630427 w 6630427"/>
              <a:gd name="connsiteY2" fmla="*/ 5715 h 6863715"/>
              <a:gd name="connsiteX3" fmla="*/ 6630427 w 6630427"/>
              <a:gd name="connsiteY3" fmla="*/ 6863715 h 6863715"/>
              <a:gd name="connsiteX4" fmla="*/ 0 w 6630427"/>
              <a:gd name="connsiteY4" fmla="*/ 6863715 h 686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3715">
                <a:moveTo>
                  <a:pt x="0" y="6863715"/>
                </a:moveTo>
                <a:lnTo>
                  <a:pt x="3982477" y="0"/>
                </a:lnTo>
                <a:lnTo>
                  <a:pt x="6630427" y="5715"/>
                </a:lnTo>
                <a:lnTo>
                  <a:pt x="6630427" y="6863715"/>
                </a:lnTo>
                <a:lnTo>
                  <a:pt x="0" y="6863715"/>
                </a:lnTo>
                <a:close/>
              </a:path>
            </a:pathLst>
          </a:cu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020590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userDrawn="1"/>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3727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userDrawn="1"/>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198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userDrawn="1"/>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4457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userDrawn="1"/>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287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 0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343150"/>
            <a:ext cx="6032250" cy="1908000"/>
          </a:xfrm>
        </p:spPr>
        <p:txBody>
          <a:bodyPr anchor="t">
            <a:normAutofit/>
          </a:bodyPr>
          <a:lstStyle>
            <a:lvl1pPr algn="l">
              <a:lnSpc>
                <a:spcPts val="4800"/>
              </a:lnSpc>
              <a:defRPr sz="45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a:solidFill>
                  <a:schemeClr val="bg1"/>
                </a:solidFill>
              </a:rPr>
              <a:t>ageing-better.org.uk</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4" name="Rectangle 3">
            <a:extLst>
              <a:ext uri="{FF2B5EF4-FFF2-40B4-BE49-F238E27FC236}">
                <a16:creationId xmlns:a16="http://schemas.microsoft.com/office/drawing/2014/main" id="{9578086F-0858-4181-8712-BB8A84000D4F}"/>
              </a:ext>
            </a:extLst>
          </p:cNvPr>
          <p:cNvSpPr/>
          <p:nvPr userDrawn="1"/>
        </p:nvSpPr>
        <p:spPr>
          <a:xfrm>
            <a:off x="5561573" y="-9054"/>
            <a:ext cx="6630427" cy="6867054"/>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7570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Slide -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t>
            </a:r>
            <a:br>
              <a:rPr lang="en-US"/>
            </a:br>
            <a:r>
              <a:rPr lang="en-US"/>
              <a:t>Master subtitle style</a:t>
            </a:r>
            <a:endParaRPr lang="en-GB"/>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bg1"/>
                </a:solidFill>
              </a:rPr>
              <a:t>Centre for Ageing Better</a:t>
            </a:r>
          </a:p>
        </p:txBody>
      </p:sp>
      <p:sp>
        <p:nvSpPr>
          <p:cNvPr id="6" name="Picture Placeholder 13">
            <a:extLst>
              <a:ext uri="{FF2B5EF4-FFF2-40B4-BE49-F238E27FC236}">
                <a16:creationId xmlns:a16="http://schemas.microsoft.com/office/drawing/2014/main" id="{6B977142-4933-49D3-8F0F-A8FC8722BC2B}"/>
              </a:ext>
            </a:extLst>
          </p:cNvPr>
          <p:cNvSpPr>
            <a:spLocks noGrp="1"/>
          </p:cNvSpPr>
          <p:nvPr>
            <p:ph type="pic" sz="quarter" idx="10"/>
          </p:nvPr>
        </p:nvSpPr>
        <p:spPr>
          <a:xfrm>
            <a:off x="5561573" y="-5716"/>
            <a:ext cx="6630427" cy="6863715"/>
          </a:xfrm>
          <a:custGeom>
            <a:avLst/>
            <a:gdLst>
              <a:gd name="connsiteX0" fmla="*/ 0 w 6697662"/>
              <a:gd name="connsiteY0" fmla="*/ 0 h 6858000"/>
              <a:gd name="connsiteX1" fmla="*/ 6697662 w 6697662"/>
              <a:gd name="connsiteY1" fmla="*/ 0 h 6858000"/>
              <a:gd name="connsiteX2" fmla="*/ 6697662 w 6697662"/>
              <a:gd name="connsiteY2" fmla="*/ 6858000 h 6858000"/>
              <a:gd name="connsiteX3" fmla="*/ 0 w 6697662"/>
              <a:gd name="connsiteY3" fmla="*/ 6858000 h 6858000"/>
              <a:gd name="connsiteX4" fmla="*/ 0 w 6697662"/>
              <a:gd name="connsiteY4" fmla="*/ 0 h 6858000"/>
              <a:gd name="connsiteX0" fmla="*/ 0 w 6697662"/>
              <a:gd name="connsiteY0" fmla="*/ 5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5" fmla="*/ 0 w 6697662"/>
              <a:gd name="connsiteY5" fmla="*/ 5715 h 6863715"/>
              <a:gd name="connsiteX0" fmla="*/ 0 w 6697662"/>
              <a:gd name="connsiteY0" fmla="*/ 6863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0" fmla="*/ 0 w 6630427"/>
              <a:gd name="connsiteY0" fmla="*/ 6863715 h 6863715"/>
              <a:gd name="connsiteX1" fmla="*/ 3982477 w 6630427"/>
              <a:gd name="connsiteY1" fmla="*/ 0 h 6863715"/>
              <a:gd name="connsiteX2" fmla="*/ 6630427 w 6630427"/>
              <a:gd name="connsiteY2" fmla="*/ 5715 h 6863715"/>
              <a:gd name="connsiteX3" fmla="*/ 6630427 w 6630427"/>
              <a:gd name="connsiteY3" fmla="*/ 6863715 h 6863715"/>
              <a:gd name="connsiteX4" fmla="*/ 0 w 6630427"/>
              <a:gd name="connsiteY4" fmla="*/ 6863715 h 686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3715">
                <a:moveTo>
                  <a:pt x="0" y="6863715"/>
                </a:moveTo>
                <a:lnTo>
                  <a:pt x="3982477" y="0"/>
                </a:lnTo>
                <a:lnTo>
                  <a:pt x="6630427" y="5715"/>
                </a:lnTo>
                <a:lnTo>
                  <a:pt x="6630427" y="6863715"/>
                </a:lnTo>
                <a:lnTo>
                  <a:pt x="0" y="6863715"/>
                </a:lnTo>
                <a:close/>
              </a:path>
            </a:pathLst>
          </a:cu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773559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hasCustomPrompt="1"/>
          </p:nvPr>
        </p:nvSpPr>
        <p:spPr>
          <a:xfrm>
            <a:off x="443748" y="2839452"/>
            <a:ext cx="6032250" cy="898358"/>
          </a:xfrm>
        </p:spPr>
        <p:txBody>
          <a:bodyPr anchor="t">
            <a:noAutofit/>
          </a:bodyPr>
          <a:lstStyle>
            <a:lvl1pPr algn="l">
              <a:lnSpc>
                <a:spcPts val="6000"/>
              </a:lnSpc>
              <a:defRPr sz="6000">
                <a:solidFill>
                  <a:schemeClr val="bg1"/>
                </a:solidFill>
              </a:defRPr>
            </a:lvl1pPr>
          </a:lstStyle>
          <a:p>
            <a:r>
              <a:rPr lang="en-US"/>
              <a:t>Thank you</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443748" y="3914274"/>
            <a:ext cx="5051361" cy="2011028"/>
          </a:xfrm>
        </p:spPr>
        <p:txBody>
          <a:bodyPr>
            <a:normAutofit/>
          </a:bodyPr>
          <a:lstStyle>
            <a:lvl1pPr marL="0" indent="0" algn="l">
              <a:lnSpc>
                <a:spcPts val="2800"/>
              </a:lnSpc>
              <a:spcAft>
                <a:spcPts val="0"/>
              </a:spcAft>
              <a:buNone/>
              <a:defRPr sz="21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info@ageing-better.org.uk</a:t>
            </a:r>
          </a:p>
          <a:p>
            <a:r>
              <a:rPr lang="en-US"/>
              <a:t>@ageing-better</a:t>
            </a:r>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bg1"/>
                </a:solidFill>
              </a:rPr>
              <a:t>Centre for Ageing Better</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4" name="Rectangle 3">
            <a:extLst>
              <a:ext uri="{FF2B5EF4-FFF2-40B4-BE49-F238E27FC236}">
                <a16:creationId xmlns:a16="http://schemas.microsoft.com/office/drawing/2014/main" id="{9578086F-0858-4181-8712-BB8A84000D4F}"/>
              </a:ext>
            </a:extLst>
          </p:cNvPr>
          <p:cNvSpPr/>
          <p:nvPr userDrawn="1"/>
        </p:nvSpPr>
        <p:spPr>
          <a:xfrm>
            <a:off x="5561573" y="-9054"/>
            <a:ext cx="6630427" cy="6867054"/>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6778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5400000" cy="4423114"/>
          </a:xfrm>
        </p:spPr>
        <p:txBody>
          <a:bodyPr/>
          <a:lstStyle>
            <a:lvl2pPr marL="288000" indent="-288000">
              <a:buClr>
                <a:schemeClr val="accent2"/>
              </a:buClr>
              <a:buSzPct val="90000"/>
              <a:buFont typeface="Arial" panose="020B0604020202020204" pitchFamily="34" charset="0"/>
              <a:buChar char="ꟷ"/>
              <a:defRPr/>
            </a:lvl2pPr>
            <a:lvl3pPr marL="612000" indent="-252000">
              <a:buClr>
                <a:schemeClr val="accent2"/>
              </a:buClr>
              <a:buSzPct val="90000"/>
              <a:buFont typeface="Arial" panose="020B0604020202020204" pitchFamily="34" charset="0"/>
              <a:buChar char="ꟷ"/>
              <a:defRPr/>
            </a:lvl3pPr>
            <a:lvl4pPr marL="612000" indent="-252000">
              <a:buClr>
                <a:schemeClr val="accent2"/>
              </a:buClr>
              <a:buSzPct val="90000"/>
              <a:buFont typeface="Arial" panose="020B0604020202020204" pitchFamily="34" charset="0"/>
              <a:buChar char="ꟷ"/>
              <a:defRPr/>
            </a:lvl4pPr>
            <a:lvl5pPr marL="612000" indent="-252000">
              <a:buClr>
                <a:schemeClr val="accent2"/>
              </a:buClr>
              <a:buSzPct val="90000"/>
              <a:buFont typeface="Arial" panose="020B0604020202020204" pitchFamily="34" charset="0"/>
              <a:buChar char="ꟷ"/>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8" name="Content Placeholder 2">
            <a:extLst>
              <a:ext uri="{FF2B5EF4-FFF2-40B4-BE49-F238E27FC236}">
                <a16:creationId xmlns:a16="http://schemas.microsoft.com/office/drawing/2014/main" id="{F1598B5A-4D73-4677-9845-0468982CC1C7}"/>
              </a:ext>
            </a:extLst>
          </p:cNvPr>
          <p:cNvSpPr>
            <a:spLocks noGrp="1"/>
          </p:cNvSpPr>
          <p:nvPr>
            <p:ph idx="13"/>
          </p:nvPr>
        </p:nvSpPr>
        <p:spPr>
          <a:xfrm>
            <a:off x="6277202" y="1753200"/>
            <a:ext cx="5400000" cy="4423114"/>
          </a:xfrm>
        </p:spPr>
        <p:txBody>
          <a:bodyPr/>
          <a:lstStyle>
            <a:lvl2pPr marL="288000" indent="-288000">
              <a:buClr>
                <a:schemeClr val="accent2"/>
              </a:buClr>
              <a:buSzPct val="90000"/>
              <a:buFont typeface="Arial" panose="020B0604020202020204" pitchFamily="34" charset="0"/>
              <a:buChar char="ꟷ"/>
              <a:defRPr/>
            </a:lvl2pPr>
            <a:lvl3pPr marL="612000" indent="-252000">
              <a:buClr>
                <a:schemeClr val="accent2"/>
              </a:buClr>
              <a:buSzPct val="90000"/>
              <a:buFont typeface="Arial" panose="020B0604020202020204" pitchFamily="34" charset="0"/>
              <a:buChar char="ꟷ"/>
              <a:defRPr/>
            </a:lvl3pPr>
            <a:lvl4pPr marL="612000" indent="-252000">
              <a:buClr>
                <a:schemeClr val="accent2"/>
              </a:buClr>
              <a:buSzPct val="90000"/>
              <a:buFont typeface="Arial" panose="020B0604020202020204" pitchFamily="34" charset="0"/>
              <a:buChar char="ꟷ"/>
              <a:defRPr/>
            </a:lvl4pPr>
            <a:lvl5pPr marL="612000" indent="-252000">
              <a:buClr>
                <a:schemeClr val="accent2"/>
              </a:buClr>
              <a:buSzPct val="90000"/>
              <a:buFont typeface="Arial" panose="020B0604020202020204" pitchFamily="34" charset="0"/>
              <a:buChar char="ꟷ"/>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8799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Quote - yellow A">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2419201" y="2304000"/>
            <a:ext cx="7236000" cy="3695747"/>
          </a:xfrm>
        </p:spPr>
        <p:txBody>
          <a:bodyPr>
            <a:normAutofit/>
          </a:bodyPr>
          <a:lstStyle>
            <a:lvl1pPr marL="0" indent="0">
              <a:lnSpc>
                <a:spcPts val="3600"/>
              </a:lnSpc>
              <a:spcAft>
                <a:spcPts val="0"/>
              </a:spcAft>
              <a:buNone/>
              <a:defRPr sz="3000">
                <a:solidFill>
                  <a:schemeClr val="tx2"/>
                </a:solidFill>
              </a:defRPr>
            </a:lvl1pPr>
            <a:lvl2pPr marL="0" indent="0">
              <a:lnSpc>
                <a:spcPts val="3600"/>
              </a:lnSpc>
              <a:spcBef>
                <a:spcPts val="600"/>
              </a:spcBef>
              <a:spcAft>
                <a:spcPts val="0"/>
              </a:spcAft>
              <a:buNone/>
              <a:defRPr sz="3000" b="1">
                <a:solidFill>
                  <a:schemeClr val="tx2"/>
                </a:solidFill>
              </a:defRPr>
            </a:lvl2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Tree>
    <p:extLst>
      <p:ext uri="{BB962C8B-B14F-4D97-AF65-F5344CB8AC3E}">
        <p14:creationId xmlns:p14="http://schemas.microsoft.com/office/powerpoint/2010/main" val="430767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Quote - yellow B">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10" name="Text Placeholder 9">
            <a:extLst>
              <a:ext uri="{FF2B5EF4-FFF2-40B4-BE49-F238E27FC236}">
                <a16:creationId xmlns:a16="http://schemas.microsoft.com/office/drawing/2014/main" id="{2D3CE22D-4791-4343-86EB-1829681CCA54}"/>
              </a:ext>
            </a:extLst>
          </p:cNvPr>
          <p:cNvSpPr>
            <a:spLocks noGrp="1"/>
          </p:cNvSpPr>
          <p:nvPr>
            <p:ph type="body" sz="quarter" idx="14" hasCustomPrompt="1"/>
          </p:nvPr>
        </p:nvSpPr>
        <p:spPr>
          <a:xfrm>
            <a:off x="1091116" y="3124459"/>
            <a:ext cx="3513137" cy="1459833"/>
          </a:xfrm>
        </p:spPr>
        <p:txBody>
          <a:bodyPr>
            <a:normAutofit/>
          </a:bodyPr>
          <a:lstStyle>
            <a:lvl1pPr marL="0" indent="0" algn="ctr">
              <a:lnSpc>
                <a:spcPts val="6000"/>
              </a:lnSpc>
              <a:buNone/>
              <a:defRPr sz="6000">
                <a:solidFill>
                  <a:srgbClr val="00216E"/>
                </a:solidFill>
              </a:defRPr>
            </a:lvl1pPr>
          </a:lstStyle>
          <a:p>
            <a:pPr lvl="0"/>
            <a:r>
              <a:rPr lang="en-US"/>
              <a:t>000,000m</a:t>
            </a:r>
          </a:p>
        </p:txBody>
      </p:sp>
      <p:sp>
        <p:nvSpPr>
          <p:cNvPr id="11" name="Text Placeholder 9">
            <a:extLst>
              <a:ext uri="{FF2B5EF4-FFF2-40B4-BE49-F238E27FC236}">
                <a16:creationId xmlns:a16="http://schemas.microsoft.com/office/drawing/2014/main" id="{D226FFFB-A581-43B6-BF4F-C963B78C3582}"/>
              </a:ext>
            </a:extLst>
          </p:cNvPr>
          <p:cNvSpPr>
            <a:spLocks noGrp="1"/>
          </p:cNvSpPr>
          <p:nvPr>
            <p:ph type="body" sz="quarter" idx="15"/>
          </p:nvPr>
        </p:nvSpPr>
        <p:spPr>
          <a:xfrm>
            <a:off x="5261810" y="1251285"/>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4BA7B84E-0F17-450E-880B-064EE07DC833}"/>
              </a:ext>
            </a:extLst>
          </p:cNvPr>
          <p:cNvSpPr>
            <a:spLocks noGrp="1"/>
          </p:cNvSpPr>
          <p:nvPr>
            <p:ph type="body" sz="quarter" idx="16" hasCustomPrompt="1"/>
          </p:nvPr>
        </p:nvSpPr>
        <p:spPr>
          <a:xfrm>
            <a:off x="1098044" y="1408373"/>
            <a:ext cx="3513137" cy="1459832"/>
          </a:xfrm>
        </p:spPr>
        <p:txBody>
          <a:bodyPr>
            <a:normAutofit/>
          </a:bodyPr>
          <a:lstStyle>
            <a:lvl1pPr marL="0" indent="0" algn="ctr">
              <a:lnSpc>
                <a:spcPts val="6000"/>
              </a:lnSpc>
              <a:buNone/>
              <a:defRPr sz="6000">
                <a:solidFill>
                  <a:schemeClr val="tx2"/>
                </a:solidFill>
              </a:defRPr>
            </a:lvl1pPr>
          </a:lstStyle>
          <a:p>
            <a:pPr lvl="0"/>
            <a:r>
              <a:rPr lang="en-US"/>
              <a:t>000,000m</a:t>
            </a:r>
          </a:p>
        </p:txBody>
      </p:sp>
      <p:sp>
        <p:nvSpPr>
          <p:cNvPr id="9" name="Text Placeholder 9">
            <a:extLst>
              <a:ext uri="{FF2B5EF4-FFF2-40B4-BE49-F238E27FC236}">
                <a16:creationId xmlns:a16="http://schemas.microsoft.com/office/drawing/2014/main" id="{5B144184-170C-42FD-A342-EF179370F721}"/>
              </a:ext>
            </a:extLst>
          </p:cNvPr>
          <p:cNvSpPr>
            <a:spLocks noGrp="1"/>
          </p:cNvSpPr>
          <p:nvPr>
            <p:ph type="body" sz="quarter" idx="17" hasCustomPrompt="1"/>
          </p:nvPr>
        </p:nvSpPr>
        <p:spPr>
          <a:xfrm>
            <a:off x="1098044" y="4840547"/>
            <a:ext cx="3513137" cy="1284944"/>
          </a:xfrm>
        </p:spPr>
        <p:txBody>
          <a:bodyPr>
            <a:normAutofit/>
          </a:bodyPr>
          <a:lstStyle>
            <a:lvl1pPr marL="0" indent="0" algn="ctr">
              <a:lnSpc>
                <a:spcPts val="6000"/>
              </a:lnSpc>
              <a:buNone/>
              <a:defRPr sz="6000">
                <a:solidFill>
                  <a:schemeClr val="accent5"/>
                </a:solidFill>
              </a:defRPr>
            </a:lvl1pPr>
          </a:lstStyle>
          <a:p>
            <a:pPr lvl="0"/>
            <a:r>
              <a:rPr lang="en-US"/>
              <a:t>000,000m</a:t>
            </a:r>
          </a:p>
        </p:txBody>
      </p:sp>
      <p:sp>
        <p:nvSpPr>
          <p:cNvPr id="12" name="Text Placeholder 9">
            <a:extLst>
              <a:ext uri="{FF2B5EF4-FFF2-40B4-BE49-F238E27FC236}">
                <a16:creationId xmlns:a16="http://schemas.microsoft.com/office/drawing/2014/main" id="{50DDDEA8-499F-40D8-A0AB-64592D1186B5}"/>
              </a:ext>
            </a:extLst>
          </p:cNvPr>
          <p:cNvSpPr>
            <a:spLocks noGrp="1"/>
          </p:cNvSpPr>
          <p:nvPr>
            <p:ph type="body" sz="quarter" idx="18"/>
          </p:nvPr>
        </p:nvSpPr>
        <p:spPr>
          <a:xfrm>
            <a:off x="5261809" y="2959769"/>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3BC191A9-0B30-48B5-8A6E-E78BB724D007}"/>
              </a:ext>
            </a:extLst>
          </p:cNvPr>
          <p:cNvSpPr>
            <a:spLocks noGrp="1"/>
          </p:cNvSpPr>
          <p:nvPr>
            <p:ph type="body" sz="quarter" idx="19"/>
          </p:nvPr>
        </p:nvSpPr>
        <p:spPr>
          <a:xfrm>
            <a:off x="5249191" y="4665658"/>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323023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ote - green">
    <p:bg>
      <p:bgPr>
        <a:solidFill>
          <a:srgbClr val="CDBEDB"/>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10" name="Text Placeholder 9">
            <a:extLst>
              <a:ext uri="{FF2B5EF4-FFF2-40B4-BE49-F238E27FC236}">
                <a16:creationId xmlns:a16="http://schemas.microsoft.com/office/drawing/2014/main" id="{2D3CE22D-4791-4343-86EB-1829681CCA54}"/>
              </a:ext>
            </a:extLst>
          </p:cNvPr>
          <p:cNvSpPr>
            <a:spLocks noGrp="1"/>
          </p:cNvSpPr>
          <p:nvPr>
            <p:ph type="body" sz="quarter" idx="14" hasCustomPrompt="1"/>
          </p:nvPr>
        </p:nvSpPr>
        <p:spPr>
          <a:xfrm>
            <a:off x="1091116" y="3124459"/>
            <a:ext cx="3513137" cy="1716087"/>
          </a:xfrm>
        </p:spPr>
        <p:txBody>
          <a:bodyPr>
            <a:normAutofit/>
          </a:bodyPr>
          <a:lstStyle>
            <a:lvl1pPr marL="0" indent="0">
              <a:lnSpc>
                <a:spcPts val="6000"/>
              </a:lnSpc>
              <a:buNone/>
              <a:defRPr sz="6000">
                <a:solidFill>
                  <a:schemeClr val="tx2"/>
                </a:solidFill>
              </a:defRPr>
            </a:lvl1pPr>
          </a:lstStyle>
          <a:p>
            <a:pPr lvl="0"/>
            <a:r>
              <a:rPr lang="en-US"/>
              <a:t>000,000m</a:t>
            </a:r>
          </a:p>
        </p:txBody>
      </p:sp>
      <p:sp>
        <p:nvSpPr>
          <p:cNvPr id="11" name="Text Placeholder 9">
            <a:extLst>
              <a:ext uri="{FF2B5EF4-FFF2-40B4-BE49-F238E27FC236}">
                <a16:creationId xmlns:a16="http://schemas.microsoft.com/office/drawing/2014/main" id="{D226FFFB-A581-43B6-BF4F-C963B78C3582}"/>
              </a:ext>
            </a:extLst>
          </p:cNvPr>
          <p:cNvSpPr>
            <a:spLocks noGrp="1"/>
          </p:cNvSpPr>
          <p:nvPr>
            <p:ph type="body" sz="quarter" idx="15"/>
          </p:nvPr>
        </p:nvSpPr>
        <p:spPr>
          <a:xfrm>
            <a:off x="5261810" y="2486526"/>
            <a:ext cx="6390189" cy="3416969"/>
          </a:xfrm>
        </p:spPr>
        <p:txBody>
          <a:bodyPr>
            <a:normAutofit/>
          </a:bodyPr>
          <a:lstStyle>
            <a:lvl1pPr>
              <a:lnSpc>
                <a:spcPts val="3600"/>
              </a:lnSpc>
              <a:spcAft>
                <a:spcPts val="0"/>
              </a:spcAft>
              <a:defRPr sz="3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398143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a:xfrm>
            <a:off x="539999" y="540001"/>
            <a:ext cx="5400000" cy="103446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5400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5" name="Picture Placeholder 4">
            <a:extLst>
              <a:ext uri="{FF2B5EF4-FFF2-40B4-BE49-F238E27FC236}">
                <a16:creationId xmlns:a16="http://schemas.microsoft.com/office/drawing/2014/main" id="{5B19A9FC-BDB2-4912-A1E5-E90EBE563BE5}"/>
              </a:ext>
            </a:extLst>
          </p:cNvPr>
          <p:cNvSpPr>
            <a:spLocks noGrp="1"/>
          </p:cNvSpPr>
          <p:nvPr>
            <p:ph type="pic" sz="quarter" idx="14"/>
          </p:nvPr>
        </p:nvSpPr>
        <p:spPr>
          <a:xfrm>
            <a:off x="6276975" y="540002"/>
            <a:ext cx="5374800" cy="5636962"/>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296895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0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343150"/>
            <a:ext cx="6032250" cy="1908000"/>
          </a:xfrm>
        </p:spPr>
        <p:txBody>
          <a:bodyPr anchor="t">
            <a:normAutofit/>
          </a:bodyPr>
          <a:lstStyle>
            <a:lvl1pPr algn="l">
              <a:lnSpc>
                <a:spcPts val="4800"/>
              </a:lnSpc>
              <a:defRPr sz="45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Box 9">
            <a:extLst>
              <a:ext uri="{FF2B5EF4-FFF2-40B4-BE49-F238E27FC236}">
                <a16:creationId xmlns:a16="http://schemas.microsoft.com/office/drawing/2014/main" id="{A3EC8675-A20E-4C95-AC1B-D8FCC3F8E1C2}"/>
              </a:ext>
            </a:extLst>
          </p:cNvPr>
          <p:cNvSpPr txBox="1"/>
          <p:nvPr userDrawn="1"/>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a:solidFill>
                  <a:schemeClr val="bg1"/>
                </a:solidFill>
              </a:rPr>
              <a:t>ageing-better.org.uk</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4" name="Rectangle 3">
            <a:extLst>
              <a:ext uri="{FF2B5EF4-FFF2-40B4-BE49-F238E27FC236}">
                <a16:creationId xmlns:a16="http://schemas.microsoft.com/office/drawing/2014/main" id="{9578086F-0858-4181-8712-BB8A84000D4F}"/>
              </a:ext>
            </a:extLst>
          </p:cNvPr>
          <p:cNvSpPr/>
          <p:nvPr userDrawn="1"/>
        </p:nvSpPr>
        <p:spPr>
          <a:xfrm>
            <a:off x="5561573" y="-9054"/>
            <a:ext cx="6630427" cy="6867054"/>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512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mage with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5F151FC-2455-4466-85C6-B6330C941FFB}"/>
              </a:ext>
            </a:extLst>
          </p:cNvPr>
          <p:cNvSpPr>
            <a:spLocks noGrp="1"/>
          </p:cNvSpPr>
          <p:nvPr>
            <p:ph idx="13"/>
          </p:nvPr>
        </p:nvSpPr>
        <p:spPr>
          <a:xfrm>
            <a:off x="6251999" y="1753200"/>
            <a:ext cx="5400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a:xfrm>
            <a:off x="6251997" y="540001"/>
            <a:ext cx="5400001" cy="1034462"/>
          </a:xfrm>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9" name="Picture Placeholder 4">
            <a:extLst>
              <a:ext uri="{FF2B5EF4-FFF2-40B4-BE49-F238E27FC236}">
                <a16:creationId xmlns:a16="http://schemas.microsoft.com/office/drawing/2014/main" id="{42E6366C-9796-425C-921A-B13B6FA62907}"/>
              </a:ext>
            </a:extLst>
          </p:cNvPr>
          <p:cNvSpPr>
            <a:spLocks noGrp="1"/>
          </p:cNvSpPr>
          <p:nvPr>
            <p:ph type="pic" sz="quarter" idx="14"/>
          </p:nvPr>
        </p:nvSpPr>
        <p:spPr>
          <a:xfrm>
            <a:off x="540000" y="540002"/>
            <a:ext cx="5374800" cy="5637562"/>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2283389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19A9FC-BDB2-4912-A1E5-E90EBE563BE5}"/>
              </a:ext>
            </a:extLst>
          </p:cNvPr>
          <p:cNvSpPr>
            <a:spLocks noGrp="1"/>
          </p:cNvSpPr>
          <p:nvPr>
            <p:ph type="pic" sz="quarter" idx="14"/>
          </p:nvPr>
        </p:nvSpPr>
        <p:spPr>
          <a:xfrm>
            <a:off x="539775" y="540002"/>
            <a:ext cx="11112000" cy="5636962"/>
          </a:xfrm>
        </p:spPr>
        <p:txBody>
          <a:bodyPr anchor="ctr"/>
          <a:lstStyle>
            <a:lvl1pPr algn="ctr">
              <a:defRPr/>
            </a:lvl1pPr>
          </a:lstStyle>
          <a:p>
            <a:r>
              <a:rPr lang="en-US"/>
              <a:t>Click icon to add picture</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Tree>
    <p:extLst>
      <p:ext uri="{BB962C8B-B14F-4D97-AF65-F5344CB8AC3E}">
        <p14:creationId xmlns:p14="http://schemas.microsoft.com/office/powerpoint/2010/main" val="179072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1966893" y="1636295"/>
            <a:ext cx="8444433" cy="3721768"/>
          </a:xfrm>
        </p:spPr>
        <p:txBody>
          <a:bodyPr>
            <a:normAutofit/>
          </a:bodyPr>
          <a:lstStyle>
            <a:lvl1pPr>
              <a:lnSpc>
                <a:spcPts val="1400"/>
              </a:lnSpc>
              <a:spcAft>
                <a:spcPts val="0"/>
              </a:spcAft>
              <a:defRPr sz="1200"/>
            </a:lvl1pPr>
            <a:lvl2pPr marL="180000" indent="-180000">
              <a:lnSpc>
                <a:spcPts val="1400"/>
              </a:lnSpc>
              <a:spcAft>
                <a:spcPts val="0"/>
              </a:spcAft>
              <a:defRPr sz="1200"/>
            </a:lvl2pPr>
            <a:lvl3pPr marL="180000" indent="-180000">
              <a:lnSpc>
                <a:spcPts val="1400"/>
              </a:lnSpc>
              <a:spcAft>
                <a:spcPts val="0"/>
              </a:spcAft>
              <a:defRPr sz="1200"/>
            </a:lvl3pPr>
            <a:lvl4pPr marL="180000" indent="-180000">
              <a:lnSpc>
                <a:spcPts val="1400"/>
              </a:lnSpc>
              <a:spcAft>
                <a:spcPts val="0"/>
              </a:spcAft>
              <a:defRPr sz="1200"/>
            </a:lvl4pPr>
            <a:lvl5pPr marL="180000" indent="-180000">
              <a:lnSpc>
                <a:spcPts val="1400"/>
              </a:lnSpc>
              <a:spcAft>
                <a:spcPts val="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
        <p:nvSpPr>
          <p:cNvPr id="9" name="Text Placeholder 8">
            <a:extLst>
              <a:ext uri="{FF2B5EF4-FFF2-40B4-BE49-F238E27FC236}">
                <a16:creationId xmlns:a16="http://schemas.microsoft.com/office/drawing/2014/main" id="{D946D198-AFD1-4C75-9986-DDCE14775B91}"/>
              </a:ext>
            </a:extLst>
          </p:cNvPr>
          <p:cNvSpPr>
            <a:spLocks noGrp="1"/>
          </p:cNvSpPr>
          <p:nvPr>
            <p:ph type="body" sz="quarter" idx="13"/>
          </p:nvPr>
        </p:nvSpPr>
        <p:spPr>
          <a:xfrm>
            <a:off x="1966913" y="5523630"/>
            <a:ext cx="8443912" cy="550863"/>
          </a:xfrm>
        </p:spPr>
        <p:txBody>
          <a:bodyPr>
            <a:noAutofit/>
          </a:bodyPr>
          <a:lstStyle>
            <a:lvl1pPr>
              <a:lnSpc>
                <a:spcPts val="1400"/>
              </a:lnSpc>
              <a:spcAft>
                <a:spcPts val="0"/>
              </a:spcAft>
              <a:defRPr sz="1200"/>
            </a:lvl1pPr>
            <a:lvl2pPr>
              <a:lnSpc>
                <a:spcPts val="1400"/>
              </a:lnSpc>
              <a:spcAft>
                <a:spcPts val="0"/>
              </a:spcAft>
              <a:defRPr sz="1200"/>
            </a:lvl2pPr>
            <a:lvl3pPr>
              <a:lnSpc>
                <a:spcPts val="1400"/>
              </a:lnSpc>
              <a:spcAft>
                <a:spcPts val="0"/>
              </a:spcAft>
              <a:defRPr sz="1200"/>
            </a:lvl3pPr>
            <a:lvl4pPr>
              <a:lnSpc>
                <a:spcPts val="1400"/>
              </a:lnSpc>
              <a:spcAft>
                <a:spcPts val="0"/>
              </a:spcAft>
              <a:defRPr sz="1200"/>
            </a:lvl4pPr>
            <a:lvl5pPr>
              <a:lnSpc>
                <a:spcPts val="1400"/>
              </a:lnSpc>
              <a:spcAft>
                <a:spcPts val="0"/>
              </a:spcAft>
              <a:defRPr sz="1200"/>
            </a:lvl5pPr>
          </a:lstStyle>
          <a:p>
            <a:pPr lvl="0"/>
            <a:r>
              <a:rPr lang="en-US"/>
              <a:t>Click to edit Master text styles</a:t>
            </a:r>
          </a:p>
        </p:txBody>
      </p:sp>
    </p:spTree>
    <p:extLst>
      <p:ext uri="{BB962C8B-B14F-4D97-AF65-F5344CB8AC3E}">
        <p14:creationId xmlns:p14="http://schemas.microsoft.com/office/powerpoint/2010/main" val="4069609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694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urple Background">
    <p:bg>
      <p:bgPr>
        <a:solidFill>
          <a:srgbClr val="462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1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t>
            </a:r>
            <a:br>
              <a:rPr lang="en-US"/>
            </a:br>
            <a:r>
              <a:rPr lang="en-US"/>
              <a:t>Master subtitle style</a:t>
            </a:r>
            <a:endParaRPr lang="en-GB"/>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bg1"/>
                </a:solidFill>
              </a:rPr>
              <a:t>Centre for Ageing Better</a:t>
            </a:r>
          </a:p>
        </p:txBody>
      </p:sp>
      <p:sp>
        <p:nvSpPr>
          <p:cNvPr id="6" name="Picture Placeholder 13">
            <a:extLst>
              <a:ext uri="{FF2B5EF4-FFF2-40B4-BE49-F238E27FC236}">
                <a16:creationId xmlns:a16="http://schemas.microsoft.com/office/drawing/2014/main" id="{6B977142-4933-49D3-8F0F-A8FC8722BC2B}"/>
              </a:ext>
            </a:extLst>
          </p:cNvPr>
          <p:cNvSpPr>
            <a:spLocks noGrp="1"/>
          </p:cNvSpPr>
          <p:nvPr>
            <p:ph type="pic" sz="quarter" idx="10"/>
          </p:nvPr>
        </p:nvSpPr>
        <p:spPr>
          <a:xfrm>
            <a:off x="5561573" y="-5716"/>
            <a:ext cx="6630427" cy="6863715"/>
          </a:xfrm>
          <a:custGeom>
            <a:avLst/>
            <a:gdLst>
              <a:gd name="connsiteX0" fmla="*/ 0 w 6697662"/>
              <a:gd name="connsiteY0" fmla="*/ 0 h 6858000"/>
              <a:gd name="connsiteX1" fmla="*/ 6697662 w 6697662"/>
              <a:gd name="connsiteY1" fmla="*/ 0 h 6858000"/>
              <a:gd name="connsiteX2" fmla="*/ 6697662 w 6697662"/>
              <a:gd name="connsiteY2" fmla="*/ 6858000 h 6858000"/>
              <a:gd name="connsiteX3" fmla="*/ 0 w 6697662"/>
              <a:gd name="connsiteY3" fmla="*/ 6858000 h 6858000"/>
              <a:gd name="connsiteX4" fmla="*/ 0 w 6697662"/>
              <a:gd name="connsiteY4" fmla="*/ 0 h 6858000"/>
              <a:gd name="connsiteX0" fmla="*/ 0 w 6697662"/>
              <a:gd name="connsiteY0" fmla="*/ 5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5" fmla="*/ 0 w 6697662"/>
              <a:gd name="connsiteY5" fmla="*/ 5715 h 6863715"/>
              <a:gd name="connsiteX0" fmla="*/ 0 w 6697662"/>
              <a:gd name="connsiteY0" fmla="*/ 6863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0" fmla="*/ 0 w 6630427"/>
              <a:gd name="connsiteY0" fmla="*/ 6863715 h 6863715"/>
              <a:gd name="connsiteX1" fmla="*/ 3982477 w 6630427"/>
              <a:gd name="connsiteY1" fmla="*/ 0 h 6863715"/>
              <a:gd name="connsiteX2" fmla="*/ 6630427 w 6630427"/>
              <a:gd name="connsiteY2" fmla="*/ 5715 h 6863715"/>
              <a:gd name="connsiteX3" fmla="*/ 6630427 w 6630427"/>
              <a:gd name="connsiteY3" fmla="*/ 6863715 h 6863715"/>
              <a:gd name="connsiteX4" fmla="*/ 0 w 6630427"/>
              <a:gd name="connsiteY4" fmla="*/ 6863715 h 686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3715">
                <a:moveTo>
                  <a:pt x="0" y="6863715"/>
                </a:moveTo>
                <a:lnTo>
                  <a:pt x="3982477" y="0"/>
                </a:lnTo>
                <a:lnTo>
                  <a:pt x="6630427" y="5715"/>
                </a:lnTo>
                <a:lnTo>
                  <a:pt x="6630427" y="6863715"/>
                </a:lnTo>
                <a:lnTo>
                  <a:pt x="0" y="6863715"/>
                </a:lnTo>
                <a:close/>
              </a:path>
            </a:pathLst>
          </a:cu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36251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vider Slide - 02">
    <p:bg>
      <p:bgPr>
        <a:solidFill>
          <a:srgbClr val="F7EFDA"/>
        </a:solidFill>
        <a:effectLst/>
      </p:bgPr>
    </p:bg>
    <p:spTree>
      <p:nvGrpSpPr>
        <p:cNvPr id="1" name=""/>
        <p:cNvGrpSpPr/>
        <p:nvPr/>
      </p:nvGrpSpPr>
      <p:grpSpPr>
        <a:xfrm>
          <a:off x="0" y="0"/>
          <a:ext cx="0" cy="0"/>
          <a:chOff x="0" y="0"/>
          <a:chExt cx="0" cy="0"/>
        </a:xfrm>
      </p:grpSpPr>
      <p:pic>
        <p:nvPicPr>
          <p:cNvPr id="9" name="Picture 8" descr="A picture containing graphics, toy, room, drawing&#10;&#10;Description automatically generated">
            <a:extLst>
              <a:ext uri="{FF2B5EF4-FFF2-40B4-BE49-F238E27FC236}">
                <a16:creationId xmlns:a16="http://schemas.microsoft.com/office/drawing/2014/main" id="{77C5280E-AB6E-4C24-B6E8-FC04439CD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7852" y="1307767"/>
            <a:ext cx="5754148" cy="4242465"/>
          </a:xfrm>
          <a:prstGeom prst="rect">
            <a:avLst/>
          </a:prstGeom>
        </p:spPr>
      </p:pic>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t>
            </a:r>
            <a:br>
              <a:rPr lang="en-US"/>
            </a:br>
            <a:r>
              <a:rPr lang="en-US"/>
              <a:t>Master subtitle style</a:t>
            </a:r>
            <a:endParaRPr lang="en-GB"/>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Tree>
    <p:extLst>
      <p:ext uri="{BB962C8B-B14F-4D97-AF65-F5344CB8AC3E}">
        <p14:creationId xmlns:p14="http://schemas.microsoft.com/office/powerpoint/2010/main" val="20096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04">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t>
            </a:r>
            <a:br>
              <a:rPr lang="en-US"/>
            </a:br>
            <a:r>
              <a:rPr lang="en-US"/>
              <a:t>Master subtitle style</a:t>
            </a:r>
            <a:endParaRPr lang="en-GB"/>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bg1"/>
                </a:solidFill>
              </a:rPr>
              <a:t>Centre for Ageing Better</a:t>
            </a:r>
          </a:p>
        </p:txBody>
      </p:sp>
      <p:pic>
        <p:nvPicPr>
          <p:cNvPr id="6" name="Picture 5" descr="A close up of a logo&#10;&#10;Description automatically generated">
            <a:extLst>
              <a:ext uri="{FF2B5EF4-FFF2-40B4-BE49-F238E27FC236}">
                <a16:creationId xmlns:a16="http://schemas.microsoft.com/office/drawing/2014/main" id="{6328B93F-8B2E-4E4F-8C2C-30053DCD6E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1605" y="-4186"/>
            <a:ext cx="6630395" cy="6862186"/>
          </a:xfrm>
          <a:prstGeom prst="rect">
            <a:avLst/>
          </a:prstGeom>
        </p:spPr>
      </p:pic>
    </p:spTree>
    <p:extLst>
      <p:ext uri="{BB962C8B-B14F-4D97-AF65-F5344CB8AC3E}">
        <p14:creationId xmlns:p14="http://schemas.microsoft.com/office/powerpoint/2010/main" val="3192212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Slide - 0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t>
            </a:r>
            <a:br>
              <a:rPr lang="en-US"/>
            </a:br>
            <a:r>
              <a:rPr lang="en-US"/>
              <a:t>Master subtitle style</a:t>
            </a:r>
            <a:endParaRPr lang="en-GB"/>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bg1"/>
                </a:solidFill>
              </a:rPr>
              <a:t>Centre for Ageing Better</a:t>
            </a:r>
          </a:p>
        </p:txBody>
      </p:sp>
      <p:sp>
        <p:nvSpPr>
          <p:cNvPr id="8" name="Rectangle 3">
            <a:extLst>
              <a:ext uri="{FF2B5EF4-FFF2-40B4-BE49-F238E27FC236}">
                <a16:creationId xmlns:a16="http://schemas.microsoft.com/office/drawing/2014/main" id="{FE03BE5F-F899-4FD7-8639-0069F9C8878A}"/>
              </a:ext>
            </a:extLst>
          </p:cNvPr>
          <p:cNvSpPr/>
          <p:nvPr userDrawn="1"/>
        </p:nvSpPr>
        <p:spPr>
          <a:xfrm>
            <a:off x="5561573" y="-9054"/>
            <a:ext cx="6630427" cy="6867053"/>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rgbClr val="F2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1632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hasCustomPrompt="1"/>
          </p:nvPr>
        </p:nvSpPr>
        <p:spPr>
          <a:xfrm>
            <a:off x="443748" y="2839452"/>
            <a:ext cx="6032250" cy="898358"/>
          </a:xfrm>
        </p:spPr>
        <p:txBody>
          <a:bodyPr anchor="t">
            <a:noAutofit/>
          </a:bodyPr>
          <a:lstStyle>
            <a:lvl1pPr algn="l">
              <a:lnSpc>
                <a:spcPts val="6000"/>
              </a:lnSpc>
              <a:defRPr sz="6000">
                <a:solidFill>
                  <a:schemeClr val="bg1"/>
                </a:solidFill>
              </a:defRPr>
            </a:lvl1pPr>
          </a:lstStyle>
          <a:p>
            <a:r>
              <a:rPr lang="en-US"/>
              <a:t>Thank you</a:t>
            </a:r>
            <a:endParaRPr lang="en-GB"/>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443748" y="3914274"/>
            <a:ext cx="5051361" cy="2011028"/>
          </a:xfrm>
        </p:spPr>
        <p:txBody>
          <a:bodyPr>
            <a:normAutofit/>
          </a:bodyPr>
          <a:lstStyle>
            <a:lvl1pPr marL="0" indent="0" algn="l">
              <a:lnSpc>
                <a:spcPts val="2800"/>
              </a:lnSpc>
              <a:spcAft>
                <a:spcPts val="0"/>
              </a:spcAft>
              <a:buNone/>
              <a:defRPr sz="21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info@ageing-better.org.uk</a:t>
            </a:r>
          </a:p>
          <a:p>
            <a:r>
              <a:rPr lang="en-US"/>
              <a:t>@ageing-better</a:t>
            </a:r>
          </a:p>
        </p:txBody>
      </p:sp>
      <p:sp>
        <p:nvSpPr>
          <p:cNvPr id="7" name="TextBox 6">
            <a:extLst>
              <a:ext uri="{FF2B5EF4-FFF2-40B4-BE49-F238E27FC236}">
                <a16:creationId xmlns:a16="http://schemas.microsoft.com/office/drawing/2014/main" id="{518A0DFA-A63F-4FE5-A44A-DD2E5F85E438}"/>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bg1"/>
                </a:solidFill>
              </a:rPr>
              <a:t>Centre for Ageing Better</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4" name="Rectangle 3">
            <a:extLst>
              <a:ext uri="{FF2B5EF4-FFF2-40B4-BE49-F238E27FC236}">
                <a16:creationId xmlns:a16="http://schemas.microsoft.com/office/drawing/2014/main" id="{9578086F-0858-4181-8712-BB8A84000D4F}"/>
              </a:ext>
            </a:extLst>
          </p:cNvPr>
          <p:cNvSpPr/>
          <p:nvPr userDrawn="1"/>
        </p:nvSpPr>
        <p:spPr>
          <a:xfrm>
            <a:off x="5561573" y="-9054"/>
            <a:ext cx="6630427" cy="6867054"/>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6317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7596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userDrawn="1"/>
        </p:nvSpPr>
        <p:spPr>
          <a:xfrm>
            <a:off x="540000" y="6374142"/>
            <a:ext cx="3252865" cy="184666"/>
          </a:xfrm>
          <a:prstGeom prst="rect">
            <a:avLst/>
          </a:prstGeom>
          <a:noFill/>
        </p:spPr>
        <p:txBody>
          <a:bodyPr wrap="square" lIns="0" tIns="0" rIns="0" bIns="0" rtlCol="0">
            <a:spAutoFit/>
          </a:bodyPr>
          <a:lstStyle/>
          <a:p>
            <a:r>
              <a:rPr lang="en-GB" sz="1200" b="1">
                <a:solidFill>
                  <a:schemeClr val="tx2"/>
                </a:solidFill>
              </a:rPr>
              <a:t>Centre for Ageing Better</a:t>
            </a:r>
          </a:p>
        </p:txBody>
      </p:sp>
    </p:spTree>
    <p:extLst>
      <p:ext uri="{BB962C8B-B14F-4D97-AF65-F5344CB8AC3E}">
        <p14:creationId xmlns:p14="http://schemas.microsoft.com/office/powerpoint/2010/main" val="33656879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0725B-5048-4F3E-9DC1-7EF59B015559}"/>
              </a:ext>
            </a:extLst>
          </p:cNvPr>
          <p:cNvSpPr>
            <a:spLocks noGrp="1"/>
          </p:cNvSpPr>
          <p:nvPr>
            <p:ph type="title"/>
          </p:nvPr>
        </p:nvSpPr>
        <p:spPr>
          <a:xfrm>
            <a:off x="539999" y="540001"/>
            <a:ext cx="11112000" cy="1034462"/>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855DF8-B33B-4566-9E0D-CBC6AD0865B4}"/>
              </a:ext>
            </a:extLst>
          </p:cNvPr>
          <p:cNvSpPr>
            <a:spLocks noGrp="1"/>
          </p:cNvSpPr>
          <p:nvPr>
            <p:ph type="body" idx="1"/>
          </p:nvPr>
        </p:nvSpPr>
        <p:spPr>
          <a:xfrm>
            <a:off x="540000" y="1753849"/>
            <a:ext cx="11112000" cy="442311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2D8FEB6-640B-4FFF-9C60-025821199623}"/>
              </a:ext>
            </a:extLst>
          </p:cNvPr>
          <p:cNvSpPr>
            <a:spLocks noGrp="1"/>
          </p:cNvSpPr>
          <p:nvPr>
            <p:ph type="sldNum" sz="quarter" idx="4"/>
          </p:nvPr>
        </p:nvSpPr>
        <p:spPr>
          <a:xfrm>
            <a:off x="8908800" y="6374142"/>
            <a:ext cx="2743200" cy="365125"/>
          </a:xfrm>
          <a:prstGeom prst="rect">
            <a:avLst/>
          </a:prstGeom>
        </p:spPr>
        <p:txBody>
          <a:bodyPr vert="horz" lIns="0" tIns="0" rIns="0" bIns="0" rtlCol="0" anchor="t" anchorCtr="0">
            <a:noAutofit/>
          </a:bodyPr>
          <a:lstStyle>
            <a:lvl1pPr algn="r">
              <a:defRPr sz="1200" b="1">
                <a:solidFill>
                  <a:schemeClr val="tx2"/>
                </a:solidFill>
              </a:defRPr>
            </a:lvl1pPr>
          </a:lstStyle>
          <a:p>
            <a:fld id="{B5042770-298F-4A05-AC19-71EBAFD4AFB7}" type="slidenum">
              <a:rPr lang="en-GB" smtClean="0"/>
              <a:pPr/>
              <a:t>‹#›</a:t>
            </a:fld>
            <a:endParaRPr lang="en-GB"/>
          </a:p>
        </p:txBody>
      </p:sp>
    </p:spTree>
    <p:extLst>
      <p:ext uri="{BB962C8B-B14F-4D97-AF65-F5344CB8AC3E}">
        <p14:creationId xmlns:p14="http://schemas.microsoft.com/office/powerpoint/2010/main" val="164711195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649" r:id="rId18"/>
    <p:sldLayoutId id="2147483652" r:id="rId19"/>
    <p:sldLayoutId id="2147483668" r:id="rId20"/>
    <p:sldLayoutId id="2147483669" r:id="rId21"/>
    <p:sldLayoutId id="2147483653" r:id="rId22"/>
    <p:sldLayoutId id="2147483654" r:id="rId23"/>
    <p:sldLayoutId id="2147483659" r:id="rId24"/>
    <p:sldLayoutId id="2147483663" r:id="rId25"/>
    <p:sldLayoutId id="2147483658" r:id="rId26"/>
    <p:sldLayoutId id="2147483665" r:id="rId27"/>
    <p:sldLayoutId id="2147483664" r:id="rId28"/>
    <p:sldLayoutId id="2147483655" r:id="rId29"/>
    <p:sldLayoutId id="2147483662" r:id="rId30"/>
    <p:sldLayoutId id="2147483657" r:id="rId31"/>
    <p:sldLayoutId id="2147483656" r:id="rId32"/>
    <p:sldLayoutId id="2147483701" r:id="rId33"/>
    <p:sldLayoutId id="2147483703" r:id="rId34"/>
  </p:sldLayoutIdLst>
  <p:txStyles>
    <p:titleStyle>
      <a:lvl1pPr algn="l" defTabSz="914400" rtl="0" eaLnBrk="1" latinLnBrk="0" hangingPunct="1">
        <a:lnSpc>
          <a:spcPts val="3600"/>
        </a:lnSpc>
        <a:spcBef>
          <a:spcPct val="0"/>
        </a:spcBef>
        <a:buNone/>
        <a:defRPr sz="3000" kern="1200">
          <a:solidFill>
            <a:schemeClr val="tx2"/>
          </a:solidFill>
          <a:latin typeface="+mj-lt"/>
          <a:ea typeface="+mj-ea"/>
          <a:cs typeface="+mj-cs"/>
        </a:defRPr>
      </a:lvl1pPr>
    </p:titleStyle>
    <p:bodyStyle>
      <a:lvl1pPr marL="0" indent="0" algn="l" defTabSz="914400" rtl="0" eaLnBrk="1" latinLnBrk="0" hangingPunct="1">
        <a:lnSpc>
          <a:spcPts val="2700"/>
        </a:lnSpc>
        <a:spcBef>
          <a:spcPts val="0"/>
        </a:spcBef>
        <a:spcAft>
          <a:spcPts val="1400"/>
        </a:spcAft>
        <a:buFont typeface="Arial" panose="020B0604020202020204" pitchFamily="34" charset="0"/>
        <a:buNone/>
        <a:defRPr sz="2100" kern="1200">
          <a:solidFill>
            <a:schemeClr val="tx1"/>
          </a:solidFill>
          <a:latin typeface="+mn-lt"/>
          <a:ea typeface="+mn-ea"/>
          <a:cs typeface="+mn-cs"/>
        </a:defRPr>
      </a:lvl1pPr>
      <a:lvl2pPr marL="216000" indent="-216000" algn="l" defTabSz="914400" rtl="0" eaLnBrk="1" latinLnBrk="0" hangingPunct="1">
        <a:lnSpc>
          <a:spcPts val="2700"/>
        </a:lnSpc>
        <a:spcBef>
          <a:spcPts val="0"/>
        </a:spcBef>
        <a:spcAft>
          <a:spcPts val="1200"/>
        </a:spcAft>
        <a:buClr>
          <a:schemeClr val="tx1"/>
        </a:buClr>
        <a:buFont typeface="Symbol" panose="05050102010706020507" pitchFamily="18" charset="2"/>
        <a:buChar char="-"/>
        <a:defRPr sz="2100" kern="1200">
          <a:solidFill>
            <a:schemeClr val="tx1"/>
          </a:solidFill>
          <a:latin typeface="+mn-lt"/>
          <a:ea typeface="+mn-ea"/>
          <a:cs typeface="+mn-cs"/>
        </a:defRPr>
      </a:lvl2pPr>
      <a:lvl3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3pPr>
      <a:lvl4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4pPr>
      <a:lvl5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7E65-1832-73FA-85B4-40E598AE52F4}"/>
              </a:ext>
            </a:extLst>
          </p:cNvPr>
          <p:cNvSpPr>
            <a:spLocks noGrp="1"/>
          </p:cNvSpPr>
          <p:nvPr>
            <p:ph type="ctrTitle"/>
          </p:nvPr>
        </p:nvSpPr>
        <p:spPr/>
        <p:txBody>
          <a:bodyPr>
            <a:normAutofit fontScale="90000"/>
          </a:bodyPr>
          <a:lstStyle/>
          <a:p>
            <a:r>
              <a:rPr lang="en-US" sz="4267" b="1" dirty="0">
                <a:latin typeface="Calibri"/>
                <a:cs typeface="Calibri"/>
              </a:rPr>
              <a:t>Action Today for All our Tomorrows </a:t>
            </a:r>
            <a:br>
              <a:rPr lang="en-US" sz="4267" b="1" dirty="0">
                <a:latin typeface="Calibri"/>
                <a:cs typeface="Calibri"/>
              </a:rPr>
            </a:br>
            <a:br>
              <a:rPr lang="en-US" b="1" dirty="0">
                <a:solidFill>
                  <a:schemeClr val="bg1"/>
                </a:solidFill>
                <a:latin typeface="Calibri"/>
                <a:cs typeface="Calibri"/>
              </a:rPr>
            </a:br>
            <a:endParaRPr lang="en-GB" dirty="0"/>
          </a:p>
        </p:txBody>
      </p:sp>
      <p:sp>
        <p:nvSpPr>
          <p:cNvPr id="3" name="Subtitle 2">
            <a:extLst>
              <a:ext uri="{FF2B5EF4-FFF2-40B4-BE49-F238E27FC236}">
                <a16:creationId xmlns:a16="http://schemas.microsoft.com/office/drawing/2014/main" id="{FB598FB3-591D-42CA-F1BB-E2905AAA694A}"/>
              </a:ext>
            </a:extLst>
          </p:cNvPr>
          <p:cNvSpPr>
            <a:spLocks noGrp="1"/>
          </p:cNvSpPr>
          <p:nvPr>
            <p:ph type="subTitle" idx="1"/>
          </p:nvPr>
        </p:nvSpPr>
        <p:spPr>
          <a:xfrm>
            <a:off x="554119" y="3882190"/>
            <a:ext cx="4955110" cy="2347912"/>
          </a:xfrm>
        </p:spPr>
        <p:txBody>
          <a:bodyPr/>
          <a:lstStyle/>
          <a:p>
            <a:r>
              <a:rPr lang="en-US" b="1">
                <a:latin typeface="Calibri"/>
                <a:cs typeface="Calibri"/>
              </a:rPr>
              <a:t>16th November 2022</a:t>
            </a:r>
          </a:p>
          <a:p>
            <a:endParaRPr lang="en-US" sz="1867">
              <a:latin typeface="Calibri"/>
              <a:cs typeface="Calibri"/>
            </a:endParaRPr>
          </a:p>
          <a:p>
            <a:r>
              <a:rPr lang="en-US" sz="1867">
                <a:latin typeface="Calibri"/>
                <a:cs typeface="Calibri"/>
              </a:rPr>
              <a:t>Natalie Turner</a:t>
            </a:r>
          </a:p>
          <a:p>
            <a:r>
              <a:rPr lang="en-US" sz="1867">
                <a:latin typeface="Calibri"/>
                <a:cs typeface="Calibri"/>
              </a:rPr>
              <a:t>Millie Brown </a:t>
            </a:r>
          </a:p>
          <a:p>
            <a:r>
              <a:rPr lang="en-US" sz="1850">
                <a:latin typeface="Calibri"/>
                <a:cs typeface="Calibri"/>
              </a:rPr>
              <a:t>Rachel Monaghan</a:t>
            </a:r>
          </a:p>
          <a:p>
            <a:endParaRPr lang="en-GB"/>
          </a:p>
        </p:txBody>
      </p:sp>
      <p:pic>
        <p:nvPicPr>
          <p:cNvPr id="14" name="Picture Placeholder 13" descr="A group of people sitting at a table&#10;&#10;Description automatically generated with medium confidence">
            <a:extLst>
              <a:ext uri="{FF2B5EF4-FFF2-40B4-BE49-F238E27FC236}">
                <a16:creationId xmlns:a16="http://schemas.microsoft.com/office/drawing/2014/main" id="{9C254704-5E36-D7AC-BAEC-78B26A23CB76}"/>
              </a:ext>
            </a:extLst>
          </p:cNvPr>
          <p:cNvPicPr>
            <a:picLocks noGrp="1" noChangeAspect="1"/>
          </p:cNvPicPr>
          <p:nvPr>
            <p:ph type="pic" sz="quarter" idx="10"/>
          </p:nvPr>
        </p:nvPicPr>
        <p:blipFill rotWithShape="1">
          <a:blip r:embed="rId3"/>
          <a:srcRect l="-9141" t="-1053" r="44757" b="1053"/>
          <a:stretch/>
        </p:blipFill>
        <p:spPr>
          <a:xfrm>
            <a:off x="5509229" y="-81280"/>
            <a:ext cx="6703424" cy="6939280"/>
          </a:xfrm>
        </p:spPr>
      </p:pic>
    </p:spTree>
    <p:extLst>
      <p:ext uri="{BB962C8B-B14F-4D97-AF65-F5344CB8AC3E}">
        <p14:creationId xmlns:p14="http://schemas.microsoft.com/office/powerpoint/2010/main" val="79297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E39AA-15EC-4633-A44A-7E763D469D8C}"/>
              </a:ext>
            </a:extLst>
          </p:cNvPr>
          <p:cNvSpPr>
            <a:spLocks noGrp="1"/>
          </p:cNvSpPr>
          <p:nvPr>
            <p:ph type="title"/>
          </p:nvPr>
        </p:nvSpPr>
        <p:spPr/>
        <p:txBody>
          <a:bodyPr/>
          <a:lstStyle/>
          <a:p>
            <a:r>
              <a:rPr lang="en-GB"/>
              <a:t>Our housing stock is not ready for the age shift</a:t>
            </a:r>
          </a:p>
        </p:txBody>
      </p:sp>
      <p:pic>
        <p:nvPicPr>
          <p:cNvPr id="5" name="Content Placeholder 4">
            <a:extLst>
              <a:ext uri="{FF2B5EF4-FFF2-40B4-BE49-F238E27FC236}">
                <a16:creationId xmlns:a16="http://schemas.microsoft.com/office/drawing/2014/main" id="{8F78927B-908E-4F65-9E44-509A7565D74E}"/>
              </a:ext>
            </a:extLst>
          </p:cNvPr>
          <p:cNvPicPr>
            <a:picLocks noGrp="1" noChangeAspect="1"/>
          </p:cNvPicPr>
          <p:nvPr>
            <p:ph idx="1"/>
          </p:nvPr>
        </p:nvPicPr>
        <p:blipFill>
          <a:blip r:embed="rId3"/>
          <a:stretch>
            <a:fillRect/>
          </a:stretch>
        </p:blipFill>
        <p:spPr>
          <a:xfrm>
            <a:off x="539999" y="1903168"/>
            <a:ext cx="5400675" cy="3051663"/>
          </a:xfrm>
          <a:prstGeom prst="rect">
            <a:avLst/>
          </a:prstGeom>
        </p:spPr>
      </p:pic>
      <p:pic>
        <p:nvPicPr>
          <p:cNvPr id="6" name="Picture 5">
            <a:extLst>
              <a:ext uri="{FF2B5EF4-FFF2-40B4-BE49-F238E27FC236}">
                <a16:creationId xmlns:a16="http://schemas.microsoft.com/office/drawing/2014/main" id="{4D832119-82FA-419F-B929-1CBDF9CD6F4D}"/>
              </a:ext>
            </a:extLst>
          </p:cNvPr>
          <p:cNvPicPr>
            <a:picLocks noChangeAspect="1"/>
          </p:cNvPicPr>
          <p:nvPr/>
        </p:nvPicPr>
        <p:blipFill>
          <a:blip r:embed="rId4"/>
          <a:stretch>
            <a:fillRect/>
          </a:stretch>
        </p:blipFill>
        <p:spPr>
          <a:xfrm>
            <a:off x="6095999" y="1903168"/>
            <a:ext cx="5420650" cy="3051663"/>
          </a:xfrm>
          <a:prstGeom prst="rect">
            <a:avLst/>
          </a:prstGeom>
        </p:spPr>
      </p:pic>
    </p:spTree>
    <p:extLst>
      <p:ext uri="{BB962C8B-B14F-4D97-AF65-F5344CB8AC3E}">
        <p14:creationId xmlns:p14="http://schemas.microsoft.com/office/powerpoint/2010/main" val="4222535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20EC2-5540-4EFB-B4F5-CF7EE20513A2}"/>
              </a:ext>
            </a:extLst>
          </p:cNvPr>
          <p:cNvSpPr>
            <a:spLocks noGrp="1"/>
          </p:cNvSpPr>
          <p:nvPr>
            <p:ph type="title"/>
          </p:nvPr>
        </p:nvSpPr>
        <p:spPr/>
        <p:txBody>
          <a:bodyPr/>
          <a:lstStyle/>
          <a:p>
            <a:endParaRPr lang="en-GB"/>
          </a:p>
        </p:txBody>
      </p:sp>
      <p:pic>
        <p:nvPicPr>
          <p:cNvPr id="5" name="Content Placeholder 4" descr="A screenshot of a cell phone&#10;&#10;Description automatically generated">
            <a:extLst>
              <a:ext uri="{FF2B5EF4-FFF2-40B4-BE49-F238E27FC236}">
                <a16:creationId xmlns:a16="http://schemas.microsoft.com/office/drawing/2014/main" id="{2231CF25-F051-46C2-8724-DA1E3CD27E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04800"/>
            <a:ext cx="12192000" cy="6860031"/>
          </a:xfrm>
        </p:spPr>
      </p:pic>
    </p:spTree>
    <p:extLst>
      <p:ext uri="{BB962C8B-B14F-4D97-AF65-F5344CB8AC3E}">
        <p14:creationId xmlns:p14="http://schemas.microsoft.com/office/powerpoint/2010/main" val="1889053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E530F8-1269-4E8F-BB9A-F630ED2FA0F0}"/>
              </a:ext>
            </a:extLst>
          </p:cNvPr>
          <p:cNvSpPr>
            <a:spLocks noGrp="1"/>
          </p:cNvSpPr>
          <p:nvPr>
            <p:ph type="title"/>
          </p:nvPr>
        </p:nvSpPr>
        <p:spPr>
          <a:xfrm>
            <a:off x="539999" y="540001"/>
            <a:ext cx="11112000" cy="1034462"/>
          </a:xfrm>
        </p:spPr>
        <p:txBody>
          <a:bodyPr/>
          <a:lstStyle/>
          <a:p>
            <a:r>
              <a:rPr lang="en-US"/>
              <a:t>England’s housing stock is in a poor state of repair</a:t>
            </a:r>
          </a:p>
        </p:txBody>
      </p:sp>
      <p:sp>
        <p:nvSpPr>
          <p:cNvPr id="3" name="Content Placeholder 2">
            <a:extLst>
              <a:ext uri="{FF2B5EF4-FFF2-40B4-BE49-F238E27FC236}">
                <a16:creationId xmlns:a16="http://schemas.microsoft.com/office/drawing/2014/main" id="{E5202B03-B3C9-4147-9958-B5DEF6156ACF}"/>
              </a:ext>
            </a:extLst>
          </p:cNvPr>
          <p:cNvSpPr>
            <a:spLocks noGrp="1"/>
          </p:cNvSpPr>
          <p:nvPr>
            <p:ph idx="13"/>
          </p:nvPr>
        </p:nvSpPr>
        <p:spPr>
          <a:xfrm>
            <a:off x="695999" y="1574463"/>
            <a:ext cx="5400000" cy="4423114"/>
          </a:xfrm>
        </p:spPr>
        <p:txBody>
          <a:bodyPr/>
          <a:lstStyle/>
          <a:p>
            <a:pPr marL="342900" indent="-342900">
              <a:buFontTx/>
              <a:buChar char="-"/>
            </a:pPr>
            <a:r>
              <a:rPr lang="en-GB"/>
              <a:t>Over two million homes headed by someone aged 55 and over do not meet basic standards (e.g. too hot, too cold, trip hazards)</a:t>
            </a:r>
          </a:p>
          <a:p>
            <a:pPr marL="342900" indent="-342900">
              <a:buFontTx/>
              <a:buChar char="-"/>
            </a:pPr>
            <a:r>
              <a:rPr lang="en-GB"/>
              <a:t>In 2017-18 there were around 220,160 emergency hospital admissions related to falls among people aged 65 and over</a:t>
            </a:r>
          </a:p>
          <a:p>
            <a:pPr marL="342900" indent="-342900">
              <a:buFontTx/>
              <a:buChar char="-"/>
            </a:pPr>
            <a:r>
              <a:rPr lang="en-GB"/>
              <a:t>Poor housing in England is estimated to cost the NHS £1.4billion a year in treatment bills – more than half of this is due to excess cold, with the second biggest cost coming from falls</a:t>
            </a:r>
          </a:p>
        </p:txBody>
      </p:sp>
      <p:pic>
        <p:nvPicPr>
          <p:cNvPr id="5" name="Picture 4">
            <a:extLst>
              <a:ext uri="{FF2B5EF4-FFF2-40B4-BE49-F238E27FC236}">
                <a16:creationId xmlns:a16="http://schemas.microsoft.com/office/drawing/2014/main" id="{3623BE57-04D0-433D-9361-A08EB314FBC5}"/>
              </a:ext>
            </a:extLst>
          </p:cNvPr>
          <p:cNvPicPr>
            <a:picLocks noChangeAspect="1"/>
          </p:cNvPicPr>
          <p:nvPr/>
        </p:nvPicPr>
        <p:blipFill>
          <a:blip r:embed="rId3"/>
          <a:stretch>
            <a:fillRect/>
          </a:stretch>
        </p:blipFill>
        <p:spPr>
          <a:xfrm>
            <a:off x="6897911" y="1269616"/>
            <a:ext cx="4109492" cy="2319875"/>
          </a:xfrm>
          <a:prstGeom prst="rect">
            <a:avLst/>
          </a:prstGeom>
        </p:spPr>
      </p:pic>
      <p:pic>
        <p:nvPicPr>
          <p:cNvPr id="10" name="Picture 9">
            <a:extLst>
              <a:ext uri="{FF2B5EF4-FFF2-40B4-BE49-F238E27FC236}">
                <a16:creationId xmlns:a16="http://schemas.microsoft.com/office/drawing/2014/main" id="{704649C3-1826-4430-84DC-CBB7C8A86741}"/>
              </a:ext>
            </a:extLst>
          </p:cNvPr>
          <p:cNvPicPr>
            <a:picLocks noChangeAspect="1"/>
          </p:cNvPicPr>
          <p:nvPr/>
        </p:nvPicPr>
        <p:blipFill>
          <a:blip r:embed="rId4"/>
          <a:stretch>
            <a:fillRect/>
          </a:stretch>
        </p:blipFill>
        <p:spPr>
          <a:xfrm>
            <a:off x="6897911" y="3880362"/>
            <a:ext cx="4198714" cy="2363276"/>
          </a:xfrm>
          <a:prstGeom prst="rect">
            <a:avLst/>
          </a:prstGeom>
        </p:spPr>
      </p:pic>
    </p:spTree>
    <p:extLst>
      <p:ext uri="{BB962C8B-B14F-4D97-AF65-F5344CB8AC3E}">
        <p14:creationId xmlns:p14="http://schemas.microsoft.com/office/powerpoint/2010/main" val="1909799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E530F8-1269-4E8F-BB9A-F630ED2FA0F0}"/>
              </a:ext>
            </a:extLst>
          </p:cNvPr>
          <p:cNvSpPr>
            <a:spLocks noGrp="1"/>
          </p:cNvSpPr>
          <p:nvPr>
            <p:ph type="title"/>
          </p:nvPr>
        </p:nvSpPr>
        <p:spPr>
          <a:xfrm>
            <a:off x="539999" y="540001"/>
            <a:ext cx="11112000" cy="1034462"/>
          </a:xfrm>
        </p:spPr>
        <p:txBody>
          <a:bodyPr/>
          <a:lstStyle/>
          <a:p>
            <a:r>
              <a:rPr lang="en-US"/>
              <a:t>Poverty among those in later life is increasing, as is renting</a:t>
            </a:r>
          </a:p>
        </p:txBody>
      </p:sp>
      <p:pic>
        <p:nvPicPr>
          <p:cNvPr id="7" name="Content Placeholder 6" descr="Diagram&#10;&#10;Description automatically generated with medium confidence">
            <a:extLst>
              <a:ext uri="{FF2B5EF4-FFF2-40B4-BE49-F238E27FC236}">
                <a16:creationId xmlns:a16="http://schemas.microsoft.com/office/drawing/2014/main" id="{26B11319-F7AA-4A71-89F2-67CDF5F8D556}"/>
              </a:ext>
            </a:extLst>
          </p:cNvPr>
          <p:cNvPicPr>
            <a:picLocks noGrp="1" noChangeAspect="1"/>
          </p:cNvPicPr>
          <p:nvPr>
            <p:ph idx="1"/>
          </p:nvPr>
        </p:nvPicPr>
        <p:blipFill>
          <a:blip r:embed="rId3"/>
          <a:stretch>
            <a:fillRect/>
          </a:stretch>
        </p:blipFill>
        <p:spPr>
          <a:xfrm>
            <a:off x="1151466" y="1346800"/>
            <a:ext cx="4060402" cy="2304278"/>
          </a:xfrm>
          <a:noFill/>
        </p:spPr>
      </p:pic>
      <p:sp>
        <p:nvSpPr>
          <p:cNvPr id="14" name="Content Placeholder 3">
            <a:extLst>
              <a:ext uri="{FF2B5EF4-FFF2-40B4-BE49-F238E27FC236}">
                <a16:creationId xmlns:a16="http://schemas.microsoft.com/office/drawing/2014/main" id="{42A8DFAC-A9D3-43BE-A5E1-159553037829}"/>
              </a:ext>
            </a:extLst>
          </p:cNvPr>
          <p:cNvSpPr>
            <a:spLocks noGrp="1"/>
          </p:cNvSpPr>
          <p:nvPr>
            <p:ph idx="13"/>
          </p:nvPr>
        </p:nvSpPr>
        <p:spPr>
          <a:xfrm>
            <a:off x="6251999" y="1346800"/>
            <a:ext cx="5400000" cy="4423114"/>
          </a:xfrm>
        </p:spPr>
        <p:txBody>
          <a:bodyPr/>
          <a:lstStyle/>
          <a:p>
            <a:r>
              <a:rPr lang="en-US"/>
              <a:t>These changes have profound implications for the financial wellbeing of older people</a:t>
            </a:r>
          </a:p>
          <a:p>
            <a:pPr marL="342900" indent="-342900">
              <a:buFontTx/>
              <a:buChar char="-"/>
            </a:pPr>
            <a:r>
              <a:rPr lang="en-US"/>
              <a:t>There are a million more pensioners living in poverty than there were in 2014-15, </a:t>
            </a:r>
            <a:r>
              <a:rPr lang="en-US" err="1"/>
              <a:t>jeopardising</a:t>
            </a:r>
            <a:r>
              <a:rPr lang="en-US"/>
              <a:t> their ability to keep their home warm and safe (latest energy increases especially worrying)</a:t>
            </a:r>
          </a:p>
          <a:p>
            <a:pPr marL="342900" indent="-342900">
              <a:buFontTx/>
              <a:buChar char="-"/>
            </a:pPr>
            <a:r>
              <a:rPr lang="en-US"/>
              <a:t>Since 2003 the number of over 55s living in private rented accommodation has more than doubled</a:t>
            </a:r>
          </a:p>
          <a:p>
            <a:pPr marL="342900" indent="-342900">
              <a:buFontTx/>
              <a:buChar char="-"/>
            </a:pPr>
            <a:r>
              <a:rPr lang="en-US"/>
              <a:t>The increase is not just because of the age shift, the proportion of older people renting has also increased</a:t>
            </a:r>
          </a:p>
        </p:txBody>
      </p:sp>
      <p:pic>
        <p:nvPicPr>
          <p:cNvPr id="11" name="Picture 10">
            <a:extLst>
              <a:ext uri="{FF2B5EF4-FFF2-40B4-BE49-F238E27FC236}">
                <a16:creationId xmlns:a16="http://schemas.microsoft.com/office/drawing/2014/main" id="{2DEBA604-A1B3-42D3-BDC3-BEF9DA42A1AC}"/>
              </a:ext>
            </a:extLst>
          </p:cNvPr>
          <p:cNvPicPr>
            <a:picLocks noChangeAspect="1"/>
          </p:cNvPicPr>
          <p:nvPr/>
        </p:nvPicPr>
        <p:blipFill>
          <a:blip r:embed="rId4"/>
          <a:stretch>
            <a:fillRect/>
          </a:stretch>
        </p:blipFill>
        <p:spPr>
          <a:xfrm>
            <a:off x="1151466" y="3838096"/>
            <a:ext cx="4109491" cy="2304278"/>
          </a:xfrm>
          <a:prstGeom prst="rect">
            <a:avLst/>
          </a:prstGeom>
        </p:spPr>
      </p:pic>
    </p:spTree>
    <p:extLst>
      <p:ext uri="{BB962C8B-B14F-4D97-AF65-F5344CB8AC3E}">
        <p14:creationId xmlns:p14="http://schemas.microsoft.com/office/powerpoint/2010/main" val="3220841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E399C8-4FAC-49D2-9631-F8CC6ADE7795}"/>
              </a:ext>
            </a:extLst>
          </p:cNvPr>
          <p:cNvSpPr>
            <a:spLocks noGrp="1"/>
          </p:cNvSpPr>
          <p:nvPr>
            <p:ph type="ctrTitle"/>
          </p:nvPr>
        </p:nvSpPr>
        <p:spPr/>
        <p:txBody>
          <a:bodyPr>
            <a:normAutofit/>
          </a:bodyPr>
          <a:lstStyle/>
          <a:p>
            <a:r>
              <a:rPr lang="en-GB"/>
              <a:t>The Good Home Inquiry</a:t>
            </a:r>
          </a:p>
        </p:txBody>
      </p:sp>
      <p:sp>
        <p:nvSpPr>
          <p:cNvPr id="5" name="Subtitle 4">
            <a:extLst>
              <a:ext uri="{FF2B5EF4-FFF2-40B4-BE49-F238E27FC236}">
                <a16:creationId xmlns:a16="http://schemas.microsoft.com/office/drawing/2014/main" id="{4B42F61D-6394-4A9D-AA17-22D25C92E488}"/>
              </a:ext>
            </a:extLst>
          </p:cNvPr>
          <p:cNvSpPr>
            <a:spLocks noGrp="1"/>
          </p:cNvSpPr>
          <p:nvPr>
            <p:ph type="subTitle" idx="1"/>
          </p:nvPr>
        </p:nvSpPr>
        <p:spPr/>
        <p:txBody>
          <a:bodyPr/>
          <a:lstStyle/>
          <a:p>
            <a:r>
              <a:rPr lang="en-GB"/>
              <a:t>To understand </a:t>
            </a:r>
            <a:r>
              <a:rPr lang="en-GB" sz="2400">
                <a:solidFill>
                  <a:prstClr val="black"/>
                </a:solidFill>
                <a:latin typeface="Arial"/>
              </a:rPr>
              <a:t>the causes of and solutions to England’s poor-quality housing</a:t>
            </a:r>
            <a:endParaRPr lang="en-GB"/>
          </a:p>
        </p:txBody>
      </p:sp>
    </p:spTree>
    <p:extLst>
      <p:ext uri="{BB962C8B-B14F-4D97-AF65-F5344CB8AC3E}">
        <p14:creationId xmlns:p14="http://schemas.microsoft.com/office/powerpoint/2010/main" val="3314236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8E7AAB-D78C-44C7-92F5-5DDE469AA54F}"/>
              </a:ext>
            </a:extLst>
          </p:cNvPr>
          <p:cNvSpPr>
            <a:spLocks noGrp="1"/>
          </p:cNvSpPr>
          <p:nvPr>
            <p:ph idx="13"/>
          </p:nvPr>
        </p:nvSpPr>
        <p:spPr>
          <a:xfrm>
            <a:off x="447676" y="1605876"/>
            <a:ext cx="5028976" cy="4360159"/>
          </a:xfrm>
        </p:spPr>
        <p:txBody>
          <a:bodyPr/>
          <a:lstStyle/>
          <a:p>
            <a:pPr marL="342900" indent="-342900">
              <a:buFontTx/>
              <a:buChar char="-"/>
            </a:pPr>
            <a:r>
              <a:rPr lang="en-GB"/>
              <a:t>Around </a:t>
            </a:r>
            <a:r>
              <a:rPr lang="en-GB" b="1"/>
              <a:t>10 million people </a:t>
            </a:r>
            <a:r>
              <a:rPr lang="en-GB"/>
              <a:t>in England currently live in a home that presents a serious threat to their health and safety – defined by the government as ‘non-decent’</a:t>
            </a:r>
          </a:p>
          <a:p>
            <a:pPr marL="342900" indent="-342900">
              <a:buFontTx/>
              <a:buChar char="-"/>
            </a:pPr>
            <a:r>
              <a:rPr lang="en-GB"/>
              <a:t>Of the </a:t>
            </a:r>
            <a:r>
              <a:rPr lang="en-GB" b="1"/>
              <a:t>4.1 million non-decent homes,  </a:t>
            </a:r>
            <a:r>
              <a:rPr lang="en-GB"/>
              <a:t>almost half of these are lived in by someone over 55</a:t>
            </a:r>
          </a:p>
          <a:p>
            <a:pPr marL="342900" indent="-342900">
              <a:buFontTx/>
              <a:buChar char="-"/>
            </a:pPr>
            <a:r>
              <a:rPr lang="en-GB" b="1"/>
              <a:t>£1.4 billion cost to NHS </a:t>
            </a:r>
            <a:r>
              <a:rPr lang="en-GB"/>
              <a:t>from poor quality homes for first-year treatment alone </a:t>
            </a:r>
          </a:p>
        </p:txBody>
      </p:sp>
      <p:sp>
        <p:nvSpPr>
          <p:cNvPr id="2" name="Title 1">
            <a:extLst>
              <a:ext uri="{FF2B5EF4-FFF2-40B4-BE49-F238E27FC236}">
                <a16:creationId xmlns:a16="http://schemas.microsoft.com/office/drawing/2014/main" id="{D1B54CEC-BB2F-4C6E-A49E-79AEB5251C35}"/>
              </a:ext>
            </a:extLst>
          </p:cNvPr>
          <p:cNvSpPr>
            <a:spLocks noGrp="1"/>
          </p:cNvSpPr>
          <p:nvPr>
            <p:ph type="title"/>
          </p:nvPr>
        </p:nvSpPr>
        <p:spPr>
          <a:xfrm>
            <a:off x="447676" y="540001"/>
            <a:ext cx="11204322" cy="1034462"/>
          </a:xfrm>
        </p:spPr>
        <p:txBody>
          <a:bodyPr/>
          <a:lstStyle/>
          <a:p>
            <a:r>
              <a:rPr lang="en-GB" sz="3200"/>
              <a:t>Why do we need the Good Home Inquiry?</a:t>
            </a:r>
            <a:br>
              <a:rPr lang="en-GB" sz="3200"/>
            </a:br>
            <a:endParaRPr lang="en-GB"/>
          </a:p>
        </p:txBody>
      </p:sp>
      <p:pic>
        <p:nvPicPr>
          <p:cNvPr id="4" name="Picture 3" descr="Logo, company name&#10;&#10;Description automatically generated">
            <a:extLst>
              <a:ext uri="{FF2B5EF4-FFF2-40B4-BE49-F238E27FC236}">
                <a16:creationId xmlns:a16="http://schemas.microsoft.com/office/drawing/2014/main" id="{3BD69E50-D1A3-402D-AE44-084C31EA5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3497" y="6266041"/>
            <a:ext cx="1488501" cy="492232"/>
          </a:xfrm>
          <a:prstGeom prst="rect">
            <a:avLst/>
          </a:prstGeom>
        </p:spPr>
      </p:pic>
      <p:pic>
        <p:nvPicPr>
          <p:cNvPr id="11" name="Picture 10">
            <a:extLst>
              <a:ext uri="{FF2B5EF4-FFF2-40B4-BE49-F238E27FC236}">
                <a16:creationId xmlns:a16="http://schemas.microsoft.com/office/drawing/2014/main" id="{2BE771FE-33B6-4C9A-85E3-DC4D2F06BB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2913" y="1871662"/>
            <a:ext cx="5949085" cy="3114676"/>
          </a:xfrm>
          <a:prstGeom prst="rect">
            <a:avLst/>
          </a:prstGeom>
        </p:spPr>
      </p:pic>
    </p:spTree>
    <p:extLst>
      <p:ext uri="{BB962C8B-B14F-4D97-AF65-F5344CB8AC3E}">
        <p14:creationId xmlns:p14="http://schemas.microsoft.com/office/powerpoint/2010/main" val="357050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F46C-CDF2-4C76-BBF3-946921766929}"/>
              </a:ext>
            </a:extLst>
          </p:cNvPr>
          <p:cNvSpPr>
            <a:spLocks noGrp="1"/>
          </p:cNvSpPr>
          <p:nvPr>
            <p:ph type="title"/>
          </p:nvPr>
        </p:nvSpPr>
        <p:spPr>
          <a:xfrm>
            <a:off x="539999" y="540001"/>
            <a:ext cx="5035301" cy="615699"/>
          </a:xfrm>
        </p:spPr>
        <p:txBody>
          <a:bodyPr/>
          <a:lstStyle/>
          <a:p>
            <a:r>
              <a:rPr lang="en-GB"/>
              <a:t>Good Home Inquiry</a:t>
            </a:r>
          </a:p>
        </p:txBody>
      </p:sp>
      <p:pic>
        <p:nvPicPr>
          <p:cNvPr id="5" name="Picture 4" descr="Logo, company name&#10;&#10;Description automatically generated">
            <a:extLst>
              <a:ext uri="{FF2B5EF4-FFF2-40B4-BE49-F238E27FC236}">
                <a16:creationId xmlns:a16="http://schemas.microsoft.com/office/drawing/2014/main" id="{1E92C559-DF09-4C95-B61D-6797CA5BE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497" y="6266041"/>
            <a:ext cx="1488501" cy="492232"/>
          </a:xfrm>
          <a:prstGeom prst="rect">
            <a:avLst/>
          </a:prstGeom>
        </p:spPr>
      </p:pic>
      <p:sp>
        <p:nvSpPr>
          <p:cNvPr id="6" name="Rectangle 5">
            <a:extLst>
              <a:ext uri="{FF2B5EF4-FFF2-40B4-BE49-F238E27FC236}">
                <a16:creationId xmlns:a16="http://schemas.microsoft.com/office/drawing/2014/main" id="{46D5E218-A478-4756-9CBD-AA4D8B1E5EB8}"/>
              </a:ext>
            </a:extLst>
          </p:cNvPr>
          <p:cNvSpPr/>
          <p:nvPr/>
        </p:nvSpPr>
        <p:spPr>
          <a:xfrm>
            <a:off x="539999" y="1016000"/>
            <a:ext cx="11271001" cy="4922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      2020		   2021</a:t>
            </a:r>
          </a:p>
        </p:txBody>
      </p:sp>
      <p:sp>
        <p:nvSpPr>
          <p:cNvPr id="7" name="Rectangle 6">
            <a:extLst>
              <a:ext uri="{FF2B5EF4-FFF2-40B4-BE49-F238E27FC236}">
                <a16:creationId xmlns:a16="http://schemas.microsoft.com/office/drawing/2014/main" id="{4A5D157B-5BBA-4A29-A304-0D9F889B30D0}"/>
              </a:ext>
            </a:extLst>
          </p:cNvPr>
          <p:cNvSpPr/>
          <p:nvPr/>
        </p:nvSpPr>
        <p:spPr>
          <a:xfrm>
            <a:off x="850899" y="1938285"/>
            <a:ext cx="2400801" cy="97483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Season 1: Homes &amp; Health</a:t>
            </a:r>
          </a:p>
        </p:txBody>
      </p:sp>
      <p:sp>
        <p:nvSpPr>
          <p:cNvPr id="8" name="Rectangle 7">
            <a:extLst>
              <a:ext uri="{FF2B5EF4-FFF2-40B4-BE49-F238E27FC236}">
                <a16:creationId xmlns:a16="http://schemas.microsoft.com/office/drawing/2014/main" id="{818E551E-B942-4778-81CD-13EC1F842C0A}"/>
              </a:ext>
            </a:extLst>
          </p:cNvPr>
          <p:cNvSpPr/>
          <p:nvPr/>
        </p:nvSpPr>
        <p:spPr>
          <a:xfrm>
            <a:off x="3338437" y="1916189"/>
            <a:ext cx="1883426" cy="9748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Season 2: Environment</a:t>
            </a:r>
          </a:p>
        </p:txBody>
      </p:sp>
      <p:sp>
        <p:nvSpPr>
          <p:cNvPr id="9" name="Rectangle 8">
            <a:extLst>
              <a:ext uri="{FF2B5EF4-FFF2-40B4-BE49-F238E27FC236}">
                <a16:creationId xmlns:a16="http://schemas.microsoft.com/office/drawing/2014/main" id="{043571CE-A27B-4C2A-895E-236635B373D6}"/>
              </a:ext>
            </a:extLst>
          </p:cNvPr>
          <p:cNvSpPr/>
          <p:nvPr/>
        </p:nvSpPr>
        <p:spPr>
          <a:xfrm>
            <a:off x="5287802" y="1938285"/>
            <a:ext cx="1824816" cy="974831"/>
          </a:xfrm>
          <a:prstGeom prst="rect">
            <a:avLst/>
          </a:prstGeom>
          <a:solidFill>
            <a:schemeClr val="accent6"/>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Season 3: Finance</a:t>
            </a:r>
          </a:p>
        </p:txBody>
      </p:sp>
      <p:sp>
        <p:nvSpPr>
          <p:cNvPr id="10" name="Rectangle 9">
            <a:extLst>
              <a:ext uri="{FF2B5EF4-FFF2-40B4-BE49-F238E27FC236}">
                <a16:creationId xmlns:a16="http://schemas.microsoft.com/office/drawing/2014/main" id="{BF4D48CE-9975-4157-A41A-81D0BE32A867}"/>
              </a:ext>
            </a:extLst>
          </p:cNvPr>
          <p:cNvSpPr/>
          <p:nvPr/>
        </p:nvSpPr>
        <p:spPr>
          <a:xfrm>
            <a:off x="7156471" y="1948683"/>
            <a:ext cx="1656809" cy="974833"/>
          </a:xfrm>
          <a:prstGeom prst="rect">
            <a:avLst/>
          </a:prstGeom>
          <a:solidFill>
            <a:schemeClr val="bg1">
              <a:lumMod val="6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Season 4: Digital Connectivity</a:t>
            </a:r>
          </a:p>
        </p:txBody>
      </p:sp>
      <p:sp>
        <p:nvSpPr>
          <p:cNvPr id="11" name="Rectangle 10">
            <a:extLst>
              <a:ext uri="{FF2B5EF4-FFF2-40B4-BE49-F238E27FC236}">
                <a16:creationId xmlns:a16="http://schemas.microsoft.com/office/drawing/2014/main" id="{02BB428F-D600-428F-8F49-2B52AC1C3435}"/>
              </a:ext>
            </a:extLst>
          </p:cNvPr>
          <p:cNvSpPr/>
          <p:nvPr/>
        </p:nvSpPr>
        <p:spPr>
          <a:xfrm>
            <a:off x="539999" y="1510366"/>
            <a:ext cx="11271001" cy="4487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    Jul    Aug    Sep    Oct    Nov    Dec    Jan    Feb    Mar    Apr    May    Jun    Jul    Aug    Sep    Oct    Nov</a:t>
            </a:r>
          </a:p>
        </p:txBody>
      </p:sp>
      <p:sp>
        <p:nvSpPr>
          <p:cNvPr id="12" name="Rectangle: Rounded Corners 11">
            <a:extLst>
              <a:ext uri="{FF2B5EF4-FFF2-40B4-BE49-F238E27FC236}">
                <a16:creationId xmlns:a16="http://schemas.microsoft.com/office/drawing/2014/main" id="{84E8F22B-88C3-4B8A-8553-64BAE55B074F}"/>
              </a:ext>
            </a:extLst>
          </p:cNvPr>
          <p:cNvSpPr/>
          <p:nvPr/>
        </p:nvSpPr>
        <p:spPr>
          <a:xfrm>
            <a:off x="850899" y="2944161"/>
            <a:ext cx="1993901" cy="7261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The King’s Fund report: ‘Homes, health and COVID-19’ </a:t>
            </a:r>
          </a:p>
        </p:txBody>
      </p:sp>
      <p:sp>
        <p:nvSpPr>
          <p:cNvPr id="13" name="Rectangle: Rounded Corners 12">
            <a:extLst>
              <a:ext uri="{FF2B5EF4-FFF2-40B4-BE49-F238E27FC236}">
                <a16:creationId xmlns:a16="http://schemas.microsoft.com/office/drawing/2014/main" id="{5A8E471B-05D5-4DCF-842C-77CA15EEC566}"/>
              </a:ext>
            </a:extLst>
          </p:cNvPr>
          <p:cNvSpPr/>
          <p:nvPr/>
        </p:nvSpPr>
        <p:spPr>
          <a:xfrm>
            <a:off x="3636302" y="4139938"/>
            <a:ext cx="2375400" cy="448716"/>
          </a:xfrm>
          <a:prstGeom prst="roundRect">
            <a:avLst/>
          </a:prstGeom>
          <a:solidFill>
            <a:schemeClr val="accent4"/>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Ipsos Mori lived experience study and report</a:t>
            </a:r>
          </a:p>
        </p:txBody>
      </p:sp>
      <p:sp>
        <p:nvSpPr>
          <p:cNvPr id="15" name="Rectangle: Rounded Corners 14">
            <a:extLst>
              <a:ext uri="{FF2B5EF4-FFF2-40B4-BE49-F238E27FC236}">
                <a16:creationId xmlns:a16="http://schemas.microsoft.com/office/drawing/2014/main" id="{205E9634-DBC5-4A30-9025-4AE620478B5D}"/>
              </a:ext>
            </a:extLst>
          </p:cNvPr>
          <p:cNvSpPr/>
          <p:nvPr/>
        </p:nvSpPr>
        <p:spPr>
          <a:xfrm>
            <a:off x="850899" y="3737206"/>
            <a:ext cx="6574469" cy="347060"/>
          </a:xfrm>
          <a:prstGeom prst="roundRect">
            <a:avLst/>
          </a:prstGeom>
          <a:solidFill>
            <a:schemeClr val="accent4"/>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a:ea typeface="+mn-ea"/>
                <a:cs typeface="+mn-cs"/>
              </a:rPr>
              <a:t>CaCHE</a:t>
            </a:r>
            <a:r>
              <a:rPr kumimoji="0" lang="en-GB" sz="1400" b="0" i="0" u="none" strike="noStrike" kern="1200" cap="none" spc="0" normalizeH="0" baseline="0" noProof="0">
                <a:ln>
                  <a:noFill/>
                </a:ln>
                <a:solidFill>
                  <a:prstClr val="black"/>
                </a:solidFill>
                <a:effectLst/>
                <a:uLnTx/>
                <a:uFillTx/>
                <a:latin typeface="Arial"/>
                <a:ea typeface="+mn-ea"/>
                <a:cs typeface="+mn-cs"/>
              </a:rPr>
              <a:t> ‘Past, present and future’ housing policy review and report</a:t>
            </a:r>
          </a:p>
        </p:txBody>
      </p:sp>
      <p:sp>
        <p:nvSpPr>
          <p:cNvPr id="16" name="Rectangle: Rounded Corners 15">
            <a:extLst>
              <a:ext uri="{FF2B5EF4-FFF2-40B4-BE49-F238E27FC236}">
                <a16:creationId xmlns:a16="http://schemas.microsoft.com/office/drawing/2014/main" id="{32BC4E73-45A0-4E52-BA88-2D94263BBC21}"/>
              </a:ext>
            </a:extLst>
          </p:cNvPr>
          <p:cNvSpPr/>
          <p:nvPr/>
        </p:nvSpPr>
        <p:spPr>
          <a:xfrm>
            <a:off x="4836702" y="4683261"/>
            <a:ext cx="2478498" cy="347061"/>
          </a:xfrm>
          <a:prstGeom prst="roundRect">
            <a:avLst/>
          </a:prstGeom>
          <a:solidFill>
            <a:schemeClr val="accent4"/>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Ipsos Mori poll</a:t>
            </a:r>
          </a:p>
        </p:txBody>
      </p:sp>
      <p:sp>
        <p:nvSpPr>
          <p:cNvPr id="17" name="Rectangle: Rounded Corners 16">
            <a:extLst>
              <a:ext uri="{FF2B5EF4-FFF2-40B4-BE49-F238E27FC236}">
                <a16:creationId xmlns:a16="http://schemas.microsoft.com/office/drawing/2014/main" id="{93D500FE-797E-4414-B17A-FF8918F11B44}"/>
              </a:ext>
            </a:extLst>
          </p:cNvPr>
          <p:cNvSpPr/>
          <p:nvPr/>
        </p:nvSpPr>
        <p:spPr>
          <a:xfrm>
            <a:off x="3352800" y="2944161"/>
            <a:ext cx="1854700" cy="726139"/>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Workshop</a:t>
            </a:r>
            <a:br>
              <a:rPr kumimoji="0" lang="en-GB" sz="1400" b="0" i="0" u="none" strike="noStrike" kern="1200" cap="none" spc="0" normalizeH="0" baseline="0" noProof="0">
                <a:ln>
                  <a:noFill/>
                </a:ln>
                <a:solidFill>
                  <a:prstClr val="black"/>
                </a:solidFill>
                <a:effectLst/>
                <a:uLnTx/>
                <a:uFillTx/>
                <a:latin typeface="Arial"/>
                <a:ea typeface="+mn-ea"/>
                <a:cs typeface="+mn-cs"/>
              </a:rPr>
            </a:br>
            <a:r>
              <a:rPr kumimoji="0" lang="en-GB" sz="1400" b="0" i="0" u="none" strike="noStrike" kern="1200" cap="none" spc="0" normalizeH="0" baseline="0" noProof="0">
                <a:ln>
                  <a:noFill/>
                </a:ln>
                <a:solidFill>
                  <a:prstClr val="black"/>
                </a:solidFill>
                <a:effectLst/>
                <a:uLnTx/>
                <a:uFillTx/>
                <a:latin typeface="Arial"/>
                <a:ea typeface="+mn-ea"/>
                <a:cs typeface="+mn-cs"/>
              </a:rPr>
              <a:t>Briefing</a:t>
            </a:r>
            <a:br>
              <a:rPr kumimoji="0" lang="en-GB" sz="1400" b="0" i="0" u="none" strike="noStrike" kern="1200" cap="none" spc="0" normalizeH="0" baseline="0" noProof="0">
                <a:ln>
                  <a:noFill/>
                </a:ln>
                <a:solidFill>
                  <a:prstClr val="black"/>
                </a:solidFill>
                <a:effectLst/>
                <a:uLnTx/>
                <a:uFillTx/>
                <a:latin typeface="Arial"/>
                <a:ea typeface="+mn-ea"/>
                <a:cs typeface="+mn-cs"/>
              </a:rPr>
            </a:br>
            <a:r>
              <a:rPr kumimoji="0" lang="en-GB" sz="1400" b="0" i="0" u="none" strike="noStrike" kern="1200" cap="none" spc="0" normalizeH="0" baseline="0" noProof="0">
                <a:ln>
                  <a:noFill/>
                </a:ln>
                <a:solidFill>
                  <a:prstClr val="black"/>
                </a:solidFill>
                <a:effectLst/>
                <a:uLnTx/>
                <a:uFillTx/>
                <a:latin typeface="Arial"/>
                <a:ea typeface="+mn-ea"/>
                <a:cs typeface="+mn-cs"/>
              </a:rPr>
              <a:t>Webinar</a:t>
            </a:r>
          </a:p>
        </p:txBody>
      </p:sp>
      <p:sp>
        <p:nvSpPr>
          <p:cNvPr id="18" name="Rectangle: Rounded Corners 17">
            <a:extLst>
              <a:ext uri="{FF2B5EF4-FFF2-40B4-BE49-F238E27FC236}">
                <a16:creationId xmlns:a16="http://schemas.microsoft.com/office/drawing/2014/main" id="{6755150F-05D5-4D94-8B89-82D537AA250D}"/>
              </a:ext>
            </a:extLst>
          </p:cNvPr>
          <p:cNvSpPr/>
          <p:nvPr/>
        </p:nvSpPr>
        <p:spPr>
          <a:xfrm>
            <a:off x="5287801" y="2938253"/>
            <a:ext cx="1824815" cy="726139"/>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Workshop</a:t>
            </a:r>
            <a:br>
              <a:rPr kumimoji="0" lang="en-GB" sz="1400" b="0" i="0" u="none" strike="noStrike" kern="1200" cap="none" spc="0" normalizeH="0" baseline="0" noProof="0">
                <a:ln>
                  <a:noFill/>
                </a:ln>
                <a:solidFill>
                  <a:prstClr val="black"/>
                </a:solidFill>
                <a:effectLst/>
                <a:uLnTx/>
                <a:uFillTx/>
                <a:latin typeface="Arial"/>
                <a:ea typeface="+mn-ea"/>
                <a:cs typeface="+mn-cs"/>
              </a:rPr>
            </a:br>
            <a:r>
              <a:rPr kumimoji="0" lang="en-GB" sz="1400" b="0" i="0" u="none" strike="noStrike" kern="1200" cap="none" spc="0" normalizeH="0" baseline="0" noProof="0">
                <a:ln>
                  <a:noFill/>
                </a:ln>
                <a:solidFill>
                  <a:prstClr val="black"/>
                </a:solidFill>
                <a:effectLst/>
                <a:uLnTx/>
                <a:uFillTx/>
                <a:latin typeface="Arial"/>
                <a:ea typeface="+mn-ea"/>
                <a:cs typeface="+mn-cs"/>
              </a:rPr>
              <a:t>Briefing</a:t>
            </a:r>
            <a:br>
              <a:rPr kumimoji="0" lang="en-GB" sz="1400" b="0" i="0" u="none" strike="noStrike" kern="1200" cap="none" spc="0" normalizeH="0" baseline="0" noProof="0">
                <a:ln>
                  <a:noFill/>
                </a:ln>
                <a:solidFill>
                  <a:prstClr val="black"/>
                </a:solidFill>
                <a:effectLst/>
                <a:uLnTx/>
                <a:uFillTx/>
                <a:latin typeface="Arial"/>
                <a:ea typeface="+mn-ea"/>
                <a:cs typeface="+mn-cs"/>
              </a:rPr>
            </a:br>
            <a:r>
              <a:rPr kumimoji="0" lang="en-GB" sz="1400" b="0" i="0" u="none" strike="noStrike" kern="1200" cap="none" spc="0" normalizeH="0" baseline="0" noProof="0">
                <a:ln>
                  <a:noFill/>
                </a:ln>
                <a:solidFill>
                  <a:prstClr val="black"/>
                </a:solidFill>
                <a:effectLst/>
                <a:uLnTx/>
                <a:uFillTx/>
                <a:latin typeface="Arial"/>
                <a:ea typeface="+mn-ea"/>
                <a:cs typeface="+mn-cs"/>
              </a:rPr>
              <a:t>Webinar</a:t>
            </a:r>
          </a:p>
        </p:txBody>
      </p:sp>
      <p:sp>
        <p:nvSpPr>
          <p:cNvPr id="19" name="Rectangle: Rounded Corners 18">
            <a:extLst>
              <a:ext uri="{FF2B5EF4-FFF2-40B4-BE49-F238E27FC236}">
                <a16:creationId xmlns:a16="http://schemas.microsoft.com/office/drawing/2014/main" id="{69AD1E48-ED7E-446C-AAD2-A3C723FAC808}"/>
              </a:ext>
            </a:extLst>
          </p:cNvPr>
          <p:cNvSpPr/>
          <p:nvPr/>
        </p:nvSpPr>
        <p:spPr>
          <a:xfrm>
            <a:off x="7192917" y="2954732"/>
            <a:ext cx="1609560" cy="720231"/>
          </a:xfrm>
          <a:prstGeom prst="round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Workshop</a:t>
            </a:r>
            <a:br>
              <a:rPr kumimoji="0" lang="en-GB" sz="1400" b="0" i="0" u="none" strike="noStrike" kern="1200" cap="none" spc="0" normalizeH="0" baseline="0" noProof="0">
                <a:ln>
                  <a:noFill/>
                </a:ln>
                <a:solidFill>
                  <a:prstClr val="black"/>
                </a:solidFill>
                <a:effectLst/>
                <a:uLnTx/>
                <a:uFillTx/>
                <a:latin typeface="Arial"/>
                <a:ea typeface="+mn-ea"/>
                <a:cs typeface="+mn-cs"/>
              </a:rPr>
            </a:br>
            <a:r>
              <a:rPr kumimoji="0" lang="en-GB" sz="1400" b="0" i="0" u="none" strike="noStrike" kern="1200" cap="none" spc="0" normalizeH="0" baseline="0" noProof="0">
                <a:ln>
                  <a:noFill/>
                </a:ln>
                <a:solidFill>
                  <a:prstClr val="black"/>
                </a:solidFill>
                <a:effectLst/>
                <a:uLnTx/>
                <a:uFillTx/>
                <a:latin typeface="Arial"/>
                <a:ea typeface="+mn-ea"/>
                <a:cs typeface="+mn-cs"/>
              </a:rPr>
              <a:t>Briefing</a:t>
            </a:r>
            <a:br>
              <a:rPr kumimoji="0" lang="en-GB" sz="1400" b="0" i="0" u="none" strike="noStrike" kern="1200" cap="none" spc="0" normalizeH="0" baseline="0" noProof="0">
                <a:ln>
                  <a:noFill/>
                </a:ln>
                <a:solidFill>
                  <a:prstClr val="black"/>
                </a:solidFill>
                <a:effectLst/>
                <a:uLnTx/>
                <a:uFillTx/>
                <a:latin typeface="Arial"/>
                <a:ea typeface="+mn-ea"/>
                <a:cs typeface="+mn-cs"/>
              </a:rPr>
            </a:br>
            <a:r>
              <a:rPr kumimoji="0" lang="en-GB" sz="1400" b="0" i="0" u="none" strike="noStrike" kern="1200" cap="none" spc="0" normalizeH="0" baseline="0" noProof="0">
                <a:ln>
                  <a:noFill/>
                </a:ln>
                <a:solidFill>
                  <a:prstClr val="black"/>
                </a:solidFill>
                <a:effectLst/>
                <a:uLnTx/>
                <a:uFillTx/>
                <a:latin typeface="Arial"/>
                <a:ea typeface="+mn-ea"/>
                <a:cs typeface="+mn-cs"/>
              </a:rPr>
              <a:t>Webinar</a:t>
            </a:r>
          </a:p>
        </p:txBody>
      </p:sp>
      <p:sp>
        <p:nvSpPr>
          <p:cNvPr id="20" name="Rectangle: Rounded Corners 19">
            <a:extLst>
              <a:ext uri="{FF2B5EF4-FFF2-40B4-BE49-F238E27FC236}">
                <a16:creationId xmlns:a16="http://schemas.microsoft.com/office/drawing/2014/main" id="{E1434745-AD48-42AA-97B3-64B9F7698926}"/>
              </a:ext>
            </a:extLst>
          </p:cNvPr>
          <p:cNvSpPr/>
          <p:nvPr/>
        </p:nvSpPr>
        <p:spPr>
          <a:xfrm>
            <a:off x="6011702" y="5104401"/>
            <a:ext cx="2243548" cy="345555"/>
          </a:xfrm>
          <a:prstGeom prst="roundRect">
            <a:avLst/>
          </a:prstGeom>
          <a:solidFill>
            <a:schemeClr val="accent4"/>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Britain Thinks dialogues</a:t>
            </a:r>
          </a:p>
        </p:txBody>
      </p:sp>
      <p:sp>
        <p:nvSpPr>
          <p:cNvPr id="21" name="Rectangle 20">
            <a:extLst>
              <a:ext uri="{FF2B5EF4-FFF2-40B4-BE49-F238E27FC236}">
                <a16:creationId xmlns:a16="http://schemas.microsoft.com/office/drawing/2014/main" id="{9AD96818-61D5-4595-939F-0824708888B9}"/>
              </a:ext>
            </a:extLst>
          </p:cNvPr>
          <p:cNvSpPr/>
          <p:nvPr/>
        </p:nvSpPr>
        <p:spPr>
          <a:xfrm>
            <a:off x="8879154" y="1959082"/>
            <a:ext cx="2539066" cy="954034"/>
          </a:xfrm>
          <a:prstGeom prst="rect">
            <a:avLst/>
          </a:prstGeom>
          <a:solidFill>
            <a:schemeClr val="tx2">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Final report and dissemination</a:t>
            </a:r>
          </a:p>
        </p:txBody>
      </p:sp>
      <p:sp>
        <p:nvSpPr>
          <p:cNvPr id="3" name="Arrow: Right 2">
            <a:extLst>
              <a:ext uri="{FF2B5EF4-FFF2-40B4-BE49-F238E27FC236}">
                <a16:creationId xmlns:a16="http://schemas.microsoft.com/office/drawing/2014/main" id="{B9336B0B-59D7-491F-BD15-2C6820122E60}"/>
              </a:ext>
            </a:extLst>
          </p:cNvPr>
          <p:cNvSpPr/>
          <p:nvPr/>
        </p:nvSpPr>
        <p:spPr>
          <a:xfrm>
            <a:off x="773781" y="5815191"/>
            <a:ext cx="11271001" cy="596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Communications and influencing</a:t>
            </a:r>
          </a:p>
        </p:txBody>
      </p:sp>
      <p:sp>
        <p:nvSpPr>
          <p:cNvPr id="4" name="Arrow: Right 3">
            <a:extLst>
              <a:ext uri="{FF2B5EF4-FFF2-40B4-BE49-F238E27FC236}">
                <a16:creationId xmlns:a16="http://schemas.microsoft.com/office/drawing/2014/main" id="{2429F652-3912-4CA8-A58B-79DB913A6A15}"/>
              </a:ext>
            </a:extLst>
          </p:cNvPr>
          <p:cNvSpPr/>
          <p:nvPr/>
        </p:nvSpPr>
        <p:spPr>
          <a:xfrm>
            <a:off x="3031941" y="5440337"/>
            <a:ext cx="8790432" cy="53080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Test and learn (</a:t>
            </a:r>
            <a:r>
              <a:rPr kumimoji="0" lang="en-GB" sz="1800" b="0" i="0" u="none" strike="noStrike" kern="1200" cap="none" spc="0" normalizeH="0" baseline="0" noProof="0" err="1">
                <a:ln>
                  <a:noFill/>
                </a:ln>
                <a:solidFill>
                  <a:prstClr val="white"/>
                </a:solidFill>
                <a:effectLst/>
                <a:uLnTx/>
                <a:uFillTx/>
                <a:latin typeface="Arial"/>
                <a:ea typeface="+mn-ea"/>
                <a:cs typeface="+mn-cs"/>
              </a:rPr>
              <a:t>e.g</a:t>
            </a:r>
            <a:r>
              <a:rPr kumimoji="0" lang="en-GB" sz="1800" b="0" i="0" u="none" strike="noStrike" kern="1200" cap="none" spc="0" normalizeH="0" baseline="0" noProof="0">
                <a:ln>
                  <a:noFill/>
                </a:ln>
                <a:solidFill>
                  <a:prstClr val="white"/>
                </a:solidFill>
                <a:effectLst/>
                <a:uLnTx/>
                <a:uFillTx/>
                <a:latin typeface="Arial"/>
                <a:ea typeface="+mn-ea"/>
                <a:cs typeface="+mn-cs"/>
              </a:rPr>
              <a:t> Lincolnshire 'Homes for independence' project)</a:t>
            </a:r>
          </a:p>
        </p:txBody>
      </p:sp>
      <p:sp>
        <p:nvSpPr>
          <p:cNvPr id="25" name="Rectangle: Rounded Corners 24">
            <a:extLst>
              <a:ext uri="{FF2B5EF4-FFF2-40B4-BE49-F238E27FC236}">
                <a16:creationId xmlns:a16="http://schemas.microsoft.com/office/drawing/2014/main" id="{E25A2418-4FD8-4DB5-8CE5-677392216E0E}"/>
              </a:ext>
            </a:extLst>
          </p:cNvPr>
          <p:cNvSpPr/>
          <p:nvPr/>
        </p:nvSpPr>
        <p:spPr>
          <a:xfrm>
            <a:off x="8879154" y="2941206"/>
            <a:ext cx="1284343" cy="720231"/>
          </a:xfrm>
          <a:prstGeom prst="round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Report pre-awareness and launch</a:t>
            </a:r>
          </a:p>
        </p:txBody>
      </p:sp>
    </p:spTree>
    <p:extLst>
      <p:ext uri="{BB962C8B-B14F-4D97-AF65-F5344CB8AC3E}">
        <p14:creationId xmlns:p14="http://schemas.microsoft.com/office/powerpoint/2010/main" val="2738953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54CEC-BB2F-4C6E-A49E-79AEB5251C35}"/>
              </a:ext>
            </a:extLst>
          </p:cNvPr>
          <p:cNvSpPr>
            <a:spLocks noGrp="1"/>
          </p:cNvSpPr>
          <p:nvPr>
            <p:ph type="title"/>
          </p:nvPr>
        </p:nvSpPr>
        <p:spPr/>
        <p:txBody>
          <a:bodyPr/>
          <a:lstStyle/>
          <a:p>
            <a:r>
              <a:rPr lang="en-GB" sz="3200"/>
              <a:t>Key recommendations</a:t>
            </a:r>
            <a:endParaRPr lang="en-GB"/>
          </a:p>
        </p:txBody>
      </p:sp>
      <p:sp>
        <p:nvSpPr>
          <p:cNvPr id="3" name="Content Placeholder 2">
            <a:extLst>
              <a:ext uri="{FF2B5EF4-FFF2-40B4-BE49-F238E27FC236}">
                <a16:creationId xmlns:a16="http://schemas.microsoft.com/office/drawing/2014/main" id="{FD8E7AAB-D78C-44C7-92F5-5DDE469AA54F}"/>
              </a:ext>
            </a:extLst>
          </p:cNvPr>
          <p:cNvSpPr>
            <a:spLocks noGrp="1"/>
          </p:cNvSpPr>
          <p:nvPr>
            <p:ph idx="1"/>
          </p:nvPr>
        </p:nvSpPr>
        <p:spPr>
          <a:xfrm>
            <a:off x="539998" y="1887725"/>
            <a:ext cx="11112000" cy="4756377"/>
          </a:xfrm>
        </p:spPr>
        <p:txBody>
          <a:bodyPr/>
          <a:lstStyle/>
          <a:p>
            <a:pPr marL="342900" indent="-342900">
              <a:buFontTx/>
              <a:buChar char="-"/>
            </a:pPr>
            <a:r>
              <a:rPr lang="en-GB" b="1"/>
              <a:t>National leadership </a:t>
            </a:r>
            <a:r>
              <a:rPr lang="en-GB"/>
              <a:t>through a </a:t>
            </a:r>
            <a:r>
              <a:rPr lang="en-GB" b="1"/>
              <a:t>cross-government housing strategy </a:t>
            </a:r>
            <a:r>
              <a:rPr lang="en-GB"/>
              <a:t>with a ministerial champion to implement it</a:t>
            </a:r>
          </a:p>
          <a:p>
            <a:pPr marL="342900" indent="-342900">
              <a:buFontTx/>
              <a:buChar char="-"/>
            </a:pPr>
            <a:r>
              <a:rPr lang="en-GB" b="1"/>
              <a:t>Local delivery </a:t>
            </a:r>
            <a:r>
              <a:rPr lang="en-GB"/>
              <a:t>through</a:t>
            </a:r>
            <a:r>
              <a:rPr lang="en-GB" b="1"/>
              <a:t> a ‘Good Home Agency’ i</a:t>
            </a:r>
            <a:r>
              <a:rPr lang="en-GB"/>
              <a:t>n every local area providing access to information and advice, finance, home repairs, energy retrofit services</a:t>
            </a:r>
          </a:p>
          <a:p>
            <a:pPr marL="342900" indent="-342900">
              <a:buFontTx/>
              <a:buChar char="-"/>
            </a:pPr>
            <a:r>
              <a:rPr lang="en-GB"/>
              <a:t>A </a:t>
            </a:r>
            <a:r>
              <a:rPr lang="en-GB" b="1"/>
              <a:t>combination of government and private investment </a:t>
            </a:r>
            <a:r>
              <a:rPr lang="en-GB"/>
              <a:t>to develop products to encourage and incentivise homeowners and landlords to improve their homes</a:t>
            </a:r>
          </a:p>
          <a:p>
            <a:pPr marL="342900" indent="-342900">
              <a:buFontTx/>
              <a:buChar char="-"/>
            </a:pPr>
            <a:r>
              <a:rPr lang="en-GB"/>
              <a:t>Inclusion of </a:t>
            </a:r>
            <a:r>
              <a:rPr lang="en-GB" b="1"/>
              <a:t>housing as a key part of preventative health strategies </a:t>
            </a:r>
            <a:r>
              <a:rPr lang="en-GB"/>
              <a:t>to improve population health and address health inequalities</a:t>
            </a:r>
            <a:endParaRPr lang="en-GB" i="0">
              <a:effectLst/>
            </a:endParaRPr>
          </a:p>
        </p:txBody>
      </p:sp>
      <p:pic>
        <p:nvPicPr>
          <p:cNvPr id="4" name="Picture 3" descr="Logo, company name&#10;&#10;Description automatically generated">
            <a:extLst>
              <a:ext uri="{FF2B5EF4-FFF2-40B4-BE49-F238E27FC236}">
                <a16:creationId xmlns:a16="http://schemas.microsoft.com/office/drawing/2014/main" id="{3BD69E50-D1A3-402D-AE44-084C31EA5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3497" y="6266041"/>
            <a:ext cx="1488501" cy="492232"/>
          </a:xfrm>
          <a:prstGeom prst="rect">
            <a:avLst/>
          </a:prstGeom>
        </p:spPr>
      </p:pic>
    </p:spTree>
    <p:extLst>
      <p:ext uri="{BB962C8B-B14F-4D97-AF65-F5344CB8AC3E}">
        <p14:creationId xmlns:p14="http://schemas.microsoft.com/office/powerpoint/2010/main" val="102155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E399C8-4FAC-49D2-9631-F8CC6ADE7795}"/>
              </a:ext>
            </a:extLst>
          </p:cNvPr>
          <p:cNvSpPr>
            <a:spLocks noGrp="1"/>
          </p:cNvSpPr>
          <p:nvPr>
            <p:ph type="ctrTitle"/>
          </p:nvPr>
        </p:nvSpPr>
        <p:spPr/>
        <p:txBody>
          <a:bodyPr>
            <a:normAutofit/>
          </a:bodyPr>
          <a:lstStyle/>
          <a:p>
            <a:r>
              <a:rPr lang="en-GB"/>
              <a:t>Homes </a:t>
            </a:r>
            <a:br>
              <a:rPr lang="en-GB"/>
            </a:br>
            <a:endParaRPr lang="en-GB"/>
          </a:p>
        </p:txBody>
      </p:sp>
      <p:sp>
        <p:nvSpPr>
          <p:cNvPr id="3" name="Subtitle 2">
            <a:extLst>
              <a:ext uri="{FF2B5EF4-FFF2-40B4-BE49-F238E27FC236}">
                <a16:creationId xmlns:a16="http://schemas.microsoft.com/office/drawing/2014/main" id="{98E14E66-EC1C-3F53-B0CE-6FBE736D282A}"/>
              </a:ext>
            </a:extLst>
          </p:cNvPr>
          <p:cNvSpPr>
            <a:spLocks noGrp="1"/>
          </p:cNvSpPr>
          <p:nvPr>
            <p:ph type="subTitle" idx="1"/>
          </p:nvPr>
        </p:nvSpPr>
        <p:spPr/>
        <p:txBody>
          <a:bodyPr/>
          <a:lstStyle/>
          <a:p>
            <a:r>
              <a:rPr lang="en-GB"/>
              <a:t>Current work of the Homes Action Area</a:t>
            </a:r>
          </a:p>
        </p:txBody>
      </p:sp>
    </p:spTree>
    <p:extLst>
      <p:ext uri="{BB962C8B-B14F-4D97-AF65-F5344CB8AC3E}">
        <p14:creationId xmlns:p14="http://schemas.microsoft.com/office/powerpoint/2010/main" val="113810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B39F-2500-44B9-B7F8-D013C49BAD86}"/>
              </a:ext>
            </a:extLst>
          </p:cNvPr>
          <p:cNvSpPr>
            <a:spLocks noGrp="1"/>
          </p:cNvSpPr>
          <p:nvPr>
            <p:ph type="title"/>
          </p:nvPr>
        </p:nvSpPr>
        <p:spPr/>
        <p:txBody>
          <a:bodyPr/>
          <a:lstStyle/>
          <a:p>
            <a:r>
              <a:rPr lang="en-US">
                <a:cs typeface="Arial"/>
              </a:rPr>
              <a:t>Age-friendly Homes</a:t>
            </a:r>
            <a:endParaRPr lang="en-US"/>
          </a:p>
        </p:txBody>
      </p:sp>
      <p:sp>
        <p:nvSpPr>
          <p:cNvPr id="3" name="Content Placeholder 2">
            <a:extLst>
              <a:ext uri="{FF2B5EF4-FFF2-40B4-BE49-F238E27FC236}">
                <a16:creationId xmlns:a16="http://schemas.microsoft.com/office/drawing/2014/main" id="{CF8B673D-75D0-4D49-B5C2-8E06C0DDD22E}"/>
              </a:ext>
            </a:extLst>
          </p:cNvPr>
          <p:cNvSpPr>
            <a:spLocks noGrp="1"/>
          </p:cNvSpPr>
          <p:nvPr>
            <p:ph idx="1"/>
          </p:nvPr>
        </p:nvSpPr>
        <p:spPr>
          <a:xfrm>
            <a:off x="539999" y="1574464"/>
            <a:ext cx="9136015" cy="3724947"/>
          </a:xfrm>
        </p:spPr>
        <p:txBody>
          <a:bodyPr/>
          <a:lstStyle/>
          <a:p>
            <a:r>
              <a:rPr lang="en-US">
                <a:cs typeface="Arial"/>
              </a:rPr>
              <a:t>We are:</a:t>
            </a:r>
          </a:p>
          <a:p>
            <a:pPr lvl="2"/>
            <a:r>
              <a:rPr lang="en-GB">
                <a:cs typeface="Arial"/>
              </a:rPr>
              <a:t>Enabling more home-owners to improve their homes through making the case for Good Home Agencies and exploring financing options</a:t>
            </a:r>
          </a:p>
          <a:p>
            <a:pPr lvl="2"/>
            <a:r>
              <a:rPr lang="en-GB">
                <a:cs typeface="Arial"/>
              </a:rPr>
              <a:t>Enabling more older people to live in homes and environments that meet their needs through a ‘</a:t>
            </a:r>
            <a:r>
              <a:rPr lang="en-GB" err="1">
                <a:cs typeface="Arial"/>
              </a:rPr>
              <a:t>Rightplace</a:t>
            </a:r>
            <a:r>
              <a:rPr lang="en-GB">
                <a:cs typeface="Arial"/>
              </a:rPr>
              <a:t>’ tool for planners and pushing for implementation of accessibility standards</a:t>
            </a:r>
          </a:p>
          <a:p>
            <a:pPr>
              <a:buFontTx/>
              <a:buChar char="-"/>
            </a:pPr>
            <a:endParaRPr lang="en-GB"/>
          </a:p>
          <a:p>
            <a:endParaRPr lang="en-US">
              <a:cs typeface="Arial"/>
            </a:endParaRPr>
          </a:p>
          <a:p>
            <a:endParaRPr lang="en-US"/>
          </a:p>
          <a:p>
            <a:endParaRPr lang="en-US">
              <a:cs typeface="Arial"/>
            </a:endParaRPr>
          </a:p>
        </p:txBody>
      </p:sp>
    </p:spTree>
    <p:extLst>
      <p:ext uri="{BB962C8B-B14F-4D97-AF65-F5344CB8AC3E}">
        <p14:creationId xmlns:p14="http://schemas.microsoft.com/office/powerpoint/2010/main" val="402222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C54D-F78C-4700-B422-BC0DC4654AB8}"/>
              </a:ext>
            </a:extLst>
          </p:cNvPr>
          <p:cNvSpPr>
            <a:spLocks noGrp="1"/>
          </p:cNvSpPr>
          <p:nvPr>
            <p:ph type="title"/>
          </p:nvPr>
        </p:nvSpPr>
        <p:spPr/>
        <p:txBody>
          <a:bodyPr/>
          <a:lstStyle/>
          <a:p>
            <a:r>
              <a:rPr lang="en-GB"/>
              <a:t>Who we are</a:t>
            </a:r>
          </a:p>
        </p:txBody>
      </p:sp>
      <p:sp>
        <p:nvSpPr>
          <p:cNvPr id="3" name="Content Placeholder 2">
            <a:extLst>
              <a:ext uri="{FF2B5EF4-FFF2-40B4-BE49-F238E27FC236}">
                <a16:creationId xmlns:a16="http://schemas.microsoft.com/office/drawing/2014/main" id="{C9BDF872-05E6-4AE9-9023-E4F2ABB6C1C7}"/>
              </a:ext>
            </a:extLst>
          </p:cNvPr>
          <p:cNvSpPr>
            <a:spLocks noGrp="1"/>
          </p:cNvSpPr>
          <p:nvPr>
            <p:ph idx="1"/>
          </p:nvPr>
        </p:nvSpPr>
        <p:spPr>
          <a:xfrm>
            <a:off x="694195" y="1395034"/>
            <a:ext cx="5677920" cy="4423114"/>
          </a:xfrm>
        </p:spPr>
        <p:txBody>
          <a:bodyPr/>
          <a:lstStyle/>
          <a:p>
            <a:pPr marL="342900" marR="0" lvl="0" indent="-342900" algn="l" defTabSz="9144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a:ea typeface="+mn-ea"/>
                <a:cs typeface="+mn-cs"/>
              </a:rPr>
              <a:t>An </a:t>
            </a:r>
            <a:r>
              <a:rPr kumimoji="0" lang="en-GB" sz="2000" b="1" i="0" u="none" strike="noStrike" kern="1200" cap="none" spc="0" normalizeH="0" baseline="0" noProof="0">
                <a:ln>
                  <a:noFill/>
                </a:ln>
                <a:solidFill>
                  <a:prstClr val="black"/>
                </a:solidFill>
                <a:effectLst/>
                <a:uLnTx/>
                <a:uFillTx/>
                <a:latin typeface="Arial"/>
                <a:ea typeface="+mn-ea"/>
                <a:cs typeface="+mn-cs"/>
              </a:rPr>
              <a:t>independent charitable foundation.</a:t>
            </a:r>
          </a:p>
          <a:p>
            <a:pPr marL="342900" marR="0" lvl="0" indent="-342900" algn="l" defTabSz="9144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a:ea typeface="+mn-ea"/>
                <a:cs typeface="+mn-cs"/>
              </a:rPr>
              <a:t>We are funded by an </a:t>
            </a:r>
            <a:r>
              <a:rPr kumimoji="0" lang="en-GB" sz="2000" b="1" i="0" u="none" strike="noStrike" kern="1200" cap="none" spc="0" normalizeH="0" baseline="0" noProof="0">
                <a:ln>
                  <a:noFill/>
                </a:ln>
                <a:solidFill>
                  <a:prstClr val="black"/>
                </a:solidFill>
                <a:effectLst/>
                <a:uLnTx/>
                <a:uFillTx/>
                <a:latin typeface="Arial"/>
                <a:ea typeface="+mn-ea"/>
                <a:cs typeface="+mn-cs"/>
              </a:rPr>
              <a:t>endowment</a:t>
            </a:r>
            <a:r>
              <a:rPr kumimoji="0" lang="en-GB" sz="2000" b="0" i="0" u="none" strike="noStrike" kern="1200" cap="none" spc="0" normalizeH="0" baseline="0" noProof="0">
                <a:ln>
                  <a:noFill/>
                </a:ln>
                <a:solidFill>
                  <a:prstClr val="black"/>
                </a:solidFill>
                <a:effectLst/>
                <a:uLnTx/>
                <a:uFillTx/>
                <a:latin typeface="Arial"/>
                <a:ea typeface="+mn-ea"/>
                <a:cs typeface="+mn-cs"/>
              </a:rPr>
              <a:t> from the National Lottery Community Fund.</a:t>
            </a:r>
          </a:p>
          <a:p>
            <a:pPr marL="342900" marR="0" lvl="0" indent="-342900" algn="l" defTabSz="9144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a:ea typeface="+mn-ea"/>
                <a:cs typeface="+mn-cs"/>
              </a:rPr>
              <a:t>We are part of the network of </a:t>
            </a:r>
            <a:r>
              <a:rPr kumimoji="0" lang="en-GB" sz="2000" b="1" i="0" u="none" strike="noStrike" kern="1200" cap="none" spc="0" normalizeH="0" baseline="0" noProof="0">
                <a:ln>
                  <a:noFill/>
                </a:ln>
                <a:solidFill>
                  <a:prstClr val="black"/>
                </a:solidFill>
                <a:effectLst/>
                <a:uLnTx/>
                <a:uFillTx/>
                <a:latin typeface="Arial"/>
                <a:ea typeface="+mn-ea"/>
                <a:cs typeface="+mn-cs"/>
              </a:rPr>
              <a:t>What Works organisations </a:t>
            </a:r>
            <a:r>
              <a:rPr kumimoji="0" lang="en-GB" sz="2000" b="0" i="0" u="none" strike="noStrike" kern="1200" cap="none" spc="0" normalizeH="0" baseline="0" noProof="0">
                <a:ln>
                  <a:noFill/>
                </a:ln>
                <a:solidFill>
                  <a:prstClr val="black"/>
                </a:solidFill>
                <a:effectLst/>
                <a:uLnTx/>
                <a:uFillTx/>
                <a:latin typeface="Arial"/>
                <a:ea typeface="+mn-ea"/>
                <a:cs typeface="+mn-cs"/>
              </a:rPr>
              <a:t>that promote the better use of evidence in policy and practice.</a:t>
            </a:r>
          </a:p>
          <a:p>
            <a:pPr marL="342900" marR="0" lvl="0" indent="-342900" algn="l" defTabSz="9144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lang="en-GB" sz="2000">
                <a:solidFill>
                  <a:prstClr val="black"/>
                </a:solidFill>
                <a:latin typeface="Arial"/>
              </a:rPr>
              <a:t>Pioneering ways to make</a:t>
            </a:r>
            <a:r>
              <a:rPr lang="en-GB" sz="2000" b="1">
                <a:solidFill>
                  <a:prstClr val="black"/>
                </a:solidFill>
                <a:latin typeface="Arial"/>
              </a:rPr>
              <a:t> ageing better a reality</a:t>
            </a:r>
            <a:r>
              <a:rPr lang="en-GB" sz="2000">
                <a:solidFill>
                  <a:prstClr val="black"/>
                </a:solidFill>
                <a:latin typeface="Arial"/>
              </a:rPr>
              <a:t> for everyone</a:t>
            </a:r>
            <a:endParaRPr kumimoji="0" lang="en-GB" sz="20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1400"/>
              </a:spcAft>
              <a:buClrTx/>
              <a:buSzTx/>
              <a:buFont typeface="Arial" panose="020B0604020202020204" pitchFamily="34" charset="0"/>
              <a:buChar char="–"/>
              <a:tabLst/>
              <a:defRPr/>
            </a:pPr>
            <a:r>
              <a:rPr lang="en-GB" sz="2000">
                <a:solidFill>
                  <a:prstClr val="black"/>
                </a:solidFill>
                <a:latin typeface="Arial"/>
              </a:rPr>
              <a:t>Our </a:t>
            </a:r>
            <a:r>
              <a:rPr lang="en-GB" sz="2000" b="1">
                <a:solidFill>
                  <a:prstClr val="black"/>
                </a:solidFill>
                <a:latin typeface="Arial"/>
              </a:rPr>
              <a:t>vision</a:t>
            </a:r>
            <a:r>
              <a:rPr lang="en-GB" sz="2000">
                <a:solidFill>
                  <a:prstClr val="black"/>
                </a:solidFill>
                <a:latin typeface="Arial"/>
              </a:rPr>
              <a:t> is a society where everyone can live a good later life</a:t>
            </a:r>
            <a:endParaRPr kumimoji="0" lang="en-GB" sz="2000" b="0"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4" descr="A person holding a dog&#10;&#10;Description automatically generated with medium confidence">
            <a:extLst>
              <a:ext uri="{FF2B5EF4-FFF2-40B4-BE49-F238E27FC236}">
                <a16:creationId xmlns:a16="http://schemas.microsoft.com/office/drawing/2014/main" id="{629AF9D1-91FF-6318-6C45-B96CC3A2A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598" y="570716"/>
            <a:ext cx="4065991" cy="5739773"/>
          </a:xfrm>
          <a:prstGeom prst="rect">
            <a:avLst/>
          </a:prstGeom>
        </p:spPr>
      </p:pic>
    </p:spTree>
    <p:extLst>
      <p:ext uri="{BB962C8B-B14F-4D97-AF65-F5344CB8AC3E}">
        <p14:creationId xmlns:p14="http://schemas.microsoft.com/office/powerpoint/2010/main" val="197402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F84958A-A341-465A-AA7B-4A2027A30F86}"/>
              </a:ext>
            </a:extLst>
          </p:cNvPr>
          <p:cNvPicPr>
            <a:picLocks noGrp="1" noChangeAspect="1"/>
          </p:cNvPicPr>
          <p:nvPr>
            <p:ph type="pic" sz="quarter" idx="14"/>
          </p:nvPr>
        </p:nvPicPr>
        <p:blipFill rotWithShape="1">
          <a:blip r:embed="rId3"/>
          <a:srcRect l="3795" r="3795"/>
          <a:stretch/>
        </p:blipFill>
        <p:spPr/>
      </p:pic>
      <p:pic>
        <p:nvPicPr>
          <p:cNvPr id="5" name="Picture 4" descr="Logo, company name&#10;&#10;Description automatically generated">
            <a:extLst>
              <a:ext uri="{FF2B5EF4-FFF2-40B4-BE49-F238E27FC236}">
                <a16:creationId xmlns:a16="http://schemas.microsoft.com/office/drawing/2014/main" id="{5A92041F-6882-46CC-8028-AB5256A416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3497" y="6266041"/>
            <a:ext cx="1488501" cy="492232"/>
          </a:xfrm>
          <a:prstGeom prst="rect">
            <a:avLst/>
          </a:prstGeom>
        </p:spPr>
      </p:pic>
    </p:spTree>
    <p:extLst>
      <p:ext uri="{BB962C8B-B14F-4D97-AF65-F5344CB8AC3E}">
        <p14:creationId xmlns:p14="http://schemas.microsoft.com/office/powerpoint/2010/main" val="1567535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F05B-6E23-581E-AF04-726AFC879517}"/>
              </a:ext>
            </a:extLst>
          </p:cNvPr>
          <p:cNvSpPr>
            <a:spLocks noGrp="1"/>
          </p:cNvSpPr>
          <p:nvPr>
            <p:ph type="title"/>
          </p:nvPr>
        </p:nvSpPr>
        <p:spPr/>
        <p:txBody>
          <a:bodyPr/>
          <a:lstStyle/>
          <a:p>
            <a:r>
              <a:rPr lang="en-GB"/>
              <a:t>The Good Home  Agency</a:t>
            </a:r>
          </a:p>
        </p:txBody>
      </p:sp>
      <p:graphicFrame>
        <p:nvGraphicFramePr>
          <p:cNvPr id="5" name="Content Placeholder 4">
            <a:extLst>
              <a:ext uri="{FF2B5EF4-FFF2-40B4-BE49-F238E27FC236}">
                <a16:creationId xmlns:a16="http://schemas.microsoft.com/office/drawing/2014/main" id="{19699D26-61A6-3150-9E73-07F981C8F902}"/>
              </a:ext>
            </a:extLst>
          </p:cNvPr>
          <p:cNvGraphicFramePr>
            <a:graphicFrameLocks noGrp="1"/>
          </p:cNvGraphicFramePr>
          <p:nvPr>
            <p:ph idx="1"/>
            <p:extLst>
              <p:ext uri="{D42A27DB-BD31-4B8C-83A1-F6EECF244321}">
                <p14:modId xmlns:p14="http://schemas.microsoft.com/office/powerpoint/2010/main" val="1510511620"/>
              </p:ext>
            </p:extLst>
          </p:nvPr>
        </p:nvGraphicFramePr>
        <p:xfrm>
          <a:off x="1638732" y="1574463"/>
          <a:ext cx="8914534" cy="4027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603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B01F-5448-7DA3-EB98-23D31E63F913}"/>
              </a:ext>
            </a:extLst>
          </p:cNvPr>
          <p:cNvSpPr>
            <a:spLocks noGrp="1"/>
          </p:cNvSpPr>
          <p:nvPr>
            <p:ph type="title"/>
          </p:nvPr>
        </p:nvSpPr>
        <p:spPr/>
        <p:txBody>
          <a:bodyPr/>
          <a:lstStyle/>
          <a:p>
            <a:r>
              <a:rPr lang="en-GB"/>
              <a:t>Financing - what we know</a:t>
            </a:r>
          </a:p>
        </p:txBody>
      </p:sp>
      <p:graphicFrame>
        <p:nvGraphicFramePr>
          <p:cNvPr id="4" name="Content Placeholder 3">
            <a:extLst>
              <a:ext uri="{FF2B5EF4-FFF2-40B4-BE49-F238E27FC236}">
                <a16:creationId xmlns:a16="http://schemas.microsoft.com/office/drawing/2014/main" id="{BD337843-2866-5404-8BC8-B8E85987411A}"/>
              </a:ext>
            </a:extLst>
          </p:cNvPr>
          <p:cNvGraphicFramePr>
            <a:graphicFrameLocks noGrp="1"/>
          </p:cNvGraphicFramePr>
          <p:nvPr>
            <p:ph idx="1"/>
            <p:extLst>
              <p:ext uri="{D42A27DB-BD31-4B8C-83A1-F6EECF244321}">
                <p14:modId xmlns:p14="http://schemas.microsoft.com/office/powerpoint/2010/main" val="3391197050"/>
              </p:ext>
            </p:extLst>
          </p:nvPr>
        </p:nvGraphicFramePr>
        <p:xfrm>
          <a:off x="539749" y="1754188"/>
          <a:ext cx="10266795" cy="4422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8037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56EB15-1B5B-4196-86C3-C8B817CB9F41}"/>
              </a:ext>
            </a:extLst>
          </p:cNvPr>
          <p:cNvSpPr txBox="1"/>
          <p:nvPr/>
        </p:nvSpPr>
        <p:spPr>
          <a:xfrm>
            <a:off x="519861" y="371632"/>
            <a:ext cx="10679723" cy="5539337"/>
          </a:xfrm>
          <a:prstGeom prst="rect">
            <a:avLst/>
          </a:prstGeom>
          <a:noFill/>
        </p:spPr>
        <p:txBody>
          <a:bodyPr wrap="square" rtlCol="0">
            <a:spAutoFit/>
          </a:bodyPr>
          <a:lstStyle/>
          <a:p>
            <a:r>
              <a:rPr lang="en-GB" sz="2800" b="1" err="1">
                <a:solidFill>
                  <a:schemeClr val="tx2"/>
                </a:solidFill>
                <a:latin typeface="Arial" panose="020B0604020202020204" pitchFamily="34" charset="0"/>
                <a:cs typeface="Arial" panose="020B0604020202020204" pitchFamily="34" charset="0"/>
              </a:rPr>
              <a:t>Rightplace</a:t>
            </a:r>
            <a:r>
              <a:rPr lang="en-GB" sz="2800" b="1">
                <a:solidFill>
                  <a:schemeClr val="tx2"/>
                </a:solidFill>
                <a:latin typeface="Arial" panose="020B0604020202020204" pitchFamily="34" charset="0"/>
                <a:cs typeface="Arial" panose="020B0604020202020204" pitchFamily="34" charset="0"/>
              </a:rPr>
              <a:t> </a:t>
            </a:r>
          </a:p>
          <a:p>
            <a:endParaRPr lang="en-GB" sz="2800" b="1">
              <a:solidFill>
                <a:schemeClr val="tx2"/>
              </a:solidFill>
              <a:latin typeface="Arial" panose="020B0604020202020204" pitchFamily="34" charset="0"/>
              <a:cs typeface="Arial" panose="020B0604020202020204" pitchFamily="34" charset="0"/>
            </a:endParaRPr>
          </a:p>
          <a:p>
            <a:pPr marL="342900" lvl="0" indent="-342900">
              <a:spcBef>
                <a:spcPts val="260"/>
              </a:spcBef>
              <a:buFont typeface="Symbol" pitchFamily="2" charset="2"/>
              <a:buChar char=""/>
            </a:pPr>
            <a:r>
              <a:rPr lang="en-US" sz="1800">
                <a:effectLst/>
                <a:latin typeface="Arial" panose="020B0604020202020204" pitchFamily="34" charset="0"/>
                <a:ea typeface="Arial" panose="020B0604020202020204" pitchFamily="34" charset="0"/>
                <a:cs typeface="Arial" panose="020B0604020202020204" pitchFamily="34" charset="0"/>
              </a:rPr>
              <a:t>Our research highlights that the </a:t>
            </a:r>
            <a:r>
              <a:rPr lang="en-US" sz="1800" err="1">
                <a:effectLst/>
                <a:latin typeface="Arial" panose="020B0604020202020204" pitchFamily="34" charset="0"/>
                <a:ea typeface="Arial" panose="020B0604020202020204" pitchFamily="34" charset="0"/>
                <a:cs typeface="Arial" panose="020B0604020202020204" pitchFamily="34" charset="0"/>
              </a:rPr>
              <a:t>neighbourhood</a:t>
            </a:r>
            <a:r>
              <a:rPr lang="en-US" sz="1800">
                <a:effectLst/>
                <a:latin typeface="Arial" panose="020B0604020202020204" pitchFamily="34" charset="0"/>
                <a:ea typeface="Arial" panose="020B0604020202020204" pitchFamily="34" charset="0"/>
                <a:cs typeface="Arial" panose="020B0604020202020204" pitchFamily="34" charset="0"/>
              </a:rPr>
              <a:t> within which a person lives is the biggest factor in whether or not they want to stay or move home.</a:t>
            </a:r>
            <a:br>
              <a:rPr lang="en-US" sz="1800">
                <a:effectLst/>
                <a:latin typeface="Arial" panose="020B0604020202020204" pitchFamily="34" charset="0"/>
                <a:ea typeface="Arial" panose="020B0604020202020204" pitchFamily="34" charset="0"/>
                <a:cs typeface="Arial" panose="020B0604020202020204" pitchFamily="34" charset="0"/>
              </a:rPr>
            </a:br>
            <a:endParaRPr lang="en-GB" sz="1800">
              <a:effectLst/>
              <a:latin typeface="Arial" panose="020B0604020202020204" pitchFamily="34" charset="0"/>
              <a:ea typeface="Arial" panose="020B0604020202020204" pitchFamily="34" charset="0"/>
              <a:cs typeface="Arial" panose="020B0604020202020204" pitchFamily="34" charset="0"/>
            </a:endParaRPr>
          </a:p>
          <a:p>
            <a:pPr marL="342900" lvl="0" indent="-342900">
              <a:spcBef>
                <a:spcPts val="260"/>
              </a:spcBef>
              <a:buFont typeface="Symbol" pitchFamily="2" charset="2"/>
              <a:buChar char=""/>
            </a:pPr>
            <a:r>
              <a:rPr lang="en-US" sz="1800">
                <a:solidFill>
                  <a:srgbClr val="231F20"/>
                </a:solidFill>
                <a:effectLst/>
                <a:latin typeface="Arial" panose="020B0604020202020204" pitchFamily="34" charset="0"/>
                <a:ea typeface="Arial" panose="020B0604020202020204" pitchFamily="34" charset="0"/>
                <a:cs typeface="Arial" panose="020B0604020202020204" pitchFamily="34" charset="0"/>
              </a:rPr>
              <a:t>Our evidence shows that it’s a combination of social relationships, services, facilities and accommodation that define our sense of </a:t>
            </a:r>
            <a:r>
              <a:rPr lang="en-US">
                <a:solidFill>
                  <a:srgbClr val="231F20"/>
                </a:solidFill>
                <a:latin typeface="Arial" panose="020B0604020202020204" pitchFamily="34" charset="0"/>
                <a:ea typeface="Arial" panose="020B0604020202020204" pitchFamily="34" charset="0"/>
                <a:cs typeface="Arial" panose="020B0604020202020204" pitchFamily="34" charset="0"/>
              </a:rPr>
              <a:t>the ‘</a:t>
            </a:r>
            <a:r>
              <a:rPr lang="en-US" err="1">
                <a:solidFill>
                  <a:srgbClr val="231F20"/>
                </a:solidFill>
                <a:latin typeface="Arial" panose="020B0604020202020204" pitchFamily="34" charset="0"/>
                <a:ea typeface="Arial" panose="020B0604020202020204" pitchFamily="34" charset="0"/>
                <a:cs typeface="Arial" panose="020B0604020202020204" pitchFamily="34" charset="0"/>
              </a:rPr>
              <a:t>r</a:t>
            </a:r>
            <a:r>
              <a:rPr lang="en-US" sz="1800" err="1">
                <a:solidFill>
                  <a:srgbClr val="231F20"/>
                </a:solidFill>
                <a:effectLst/>
                <a:latin typeface="Arial" panose="020B0604020202020204" pitchFamily="34" charset="0"/>
                <a:ea typeface="Arial" panose="020B0604020202020204" pitchFamily="34" charset="0"/>
                <a:cs typeface="Arial" panose="020B0604020202020204" pitchFamily="34" charset="0"/>
              </a:rPr>
              <a:t>ightplace</a:t>
            </a:r>
            <a:r>
              <a:rPr lang="en-US" sz="180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800" spc="3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z="1800" spc="38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a:solidFill>
                  <a:srgbClr val="231F20"/>
                </a:solidFill>
                <a:effectLst/>
                <a:latin typeface="Arial" panose="020B0604020202020204" pitchFamily="34" charset="0"/>
                <a:ea typeface="Arial" panose="020B0604020202020204" pitchFamily="34" charset="0"/>
                <a:cs typeface="Arial" panose="020B0604020202020204" pitchFamily="34" charset="0"/>
              </a:rPr>
              <a:t>grow</a:t>
            </a:r>
            <a:r>
              <a:rPr lang="en-US" sz="1800" spc="3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10">
                <a:solidFill>
                  <a:srgbClr val="231F20"/>
                </a:solidFill>
                <a:effectLst/>
                <a:latin typeface="Arial" panose="020B0604020202020204" pitchFamily="34" charset="0"/>
                <a:ea typeface="Arial" panose="020B0604020202020204" pitchFamily="34" charset="0"/>
                <a:cs typeface="Arial" panose="020B0604020202020204" pitchFamily="34" charset="0"/>
              </a:rPr>
              <a:t>older.</a:t>
            </a:r>
            <a:endParaRPr lang="en-GB" sz="1800">
              <a:effectLst/>
              <a:latin typeface="Arial" panose="020B0604020202020204" pitchFamily="34" charset="0"/>
              <a:ea typeface="Arial" panose="020B0604020202020204" pitchFamily="34" charset="0"/>
              <a:cs typeface="Arial" panose="020B0604020202020204" pitchFamily="34" charset="0"/>
            </a:endParaRPr>
          </a:p>
          <a:p>
            <a:pPr marL="342900" lvl="0" indent="-342900">
              <a:spcBef>
                <a:spcPts val="260"/>
              </a:spcBef>
              <a:buFont typeface="Symbol" pitchFamily="2" charset="2"/>
              <a:buChar char=""/>
            </a:pPr>
            <a:endPar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spcBef>
                <a:spcPts val="260"/>
              </a:spcBef>
              <a:buFont typeface="Symbol" pitchFamily="2" charset="2"/>
              <a:buChar char=""/>
            </a:pPr>
            <a:r>
              <a:rPr lang="en-US" sz="1800">
                <a:solidFill>
                  <a:srgbClr val="000000"/>
                </a:solidFill>
                <a:effectLst/>
                <a:latin typeface="Arial" panose="020B0604020202020204" pitchFamily="34" charset="0"/>
                <a:ea typeface="Arial" panose="020B0604020202020204" pitchFamily="34" charset="0"/>
                <a:cs typeface="Arial" panose="020B0604020202020204" pitchFamily="34" charset="0"/>
              </a:rPr>
              <a:t>Plans and housing strategies need to be more responsive to these local and personal circumstances to improve housing choices for people aged 55 and over. </a:t>
            </a:r>
          </a:p>
          <a:p>
            <a:pPr lvl="0">
              <a:spcBef>
                <a:spcPts val="260"/>
              </a:spcBef>
            </a:pPr>
            <a:endParaRPr lang="en-GB" sz="180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Bef>
                <a:spcPts val="260"/>
              </a:spcBef>
              <a:spcAft>
                <a:spcPts val="800"/>
              </a:spcAft>
              <a:buFont typeface="Symbol" pitchFamily="2" charset="2"/>
              <a:buChar char=""/>
            </a:pPr>
            <a:r>
              <a:rPr lang="en-US" sz="1800">
                <a:effectLst/>
                <a:latin typeface="Arial" panose="020B0604020202020204" pitchFamily="34" charset="0"/>
                <a:ea typeface="Arial" panose="020B0604020202020204" pitchFamily="34" charset="0"/>
                <a:cs typeface="Arial" panose="020B0604020202020204" pitchFamily="34" charset="0"/>
              </a:rPr>
              <a:t>The </a:t>
            </a:r>
            <a:r>
              <a:rPr lang="en-US" sz="1800" err="1">
                <a:effectLst/>
                <a:latin typeface="Arial" panose="020B0604020202020204" pitchFamily="34" charset="0"/>
                <a:ea typeface="Arial" panose="020B0604020202020204" pitchFamily="34" charset="0"/>
                <a:cs typeface="Arial" panose="020B0604020202020204" pitchFamily="34" charset="0"/>
              </a:rPr>
              <a:t>Rightplace</a:t>
            </a:r>
            <a:r>
              <a:rPr lang="en-US" sz="1800">
                <a:effectLst/>
                <a:latin typeface="Arial" panose="020B0604020202020204" pitchFamily="34" charset="0"/>
                <a:ea typeface="Arial" panose="020B0604020202020204" pitchFamily="34" charset="0"/>
                <a:cs typeface="Arial" panose="020B0604020202020204" pitchFamily="34" charset="0"/>
              </a:rPr>
              <a:t> model offers a new person-specific approach to understanding older people’s housing choices</a:t>
            </a:r>
            <a:r>
              <a:rPr lang="en-US">
                <a:latin typeface="Arial" panose="020B0604020202020204" pitchFamily="34" charset="0"/>
                <a:ea typeface="Arial" panose="020B0604020202020204" pitchFamily="34" charset="0"/>
                <a:cs typeface="Arial" panose="020B0604020202020204" pitchFamily="34" charset="0"/>
              </a:rPr>
              <a:t> – People, Place, Policy. The models allows policy-makers to better understand </a:t>
            </a:r>
            <a:r>
              <a:rPr lang="en-US" sz="1800">
                <a:effectLst/>
                <a:ea typeface="Calibri" panose="020F0502020204030204" pitchFamily="34" charset="0"/>
                <a:cs typeface="Arial" panose="020B0604020202020204" pitchFamily="34" charset="0"/>
              </a:rPr>
              <a:t>the needs of older people in different areas through direct engagement with them – and combining this with place-specific data. This approach</a:t>
            </a:r>
            <a:r>
              <a:rPr lang="en-US" sz="1800">
                <a:effectLst/>
                <a:latin typeface="Arial" panose="020B0604020202020204" pitchFamily="34" charset="0"/>
                <a:ea typeface="Arial" panose="020B0604020202020204" pitchFamily="34" charset="0"/>
                <a:cs typeface="Arial" panose="020B0604020202020204" pitchFamily="34" charset="0"/>
              </a:rPr>
              <a:t> can be used to </a:t>
            </a:r>
            <a:r>
              <a:rPr lang="en-US" sz="1800">
                <a:solidFill>
                  <a:srgbClr val="231F20"/>
                </a:solidFill>
                <a:effectLst/>
                <a:latin typeface="Arial" panose="020B0604020202020204" pitchFamily="34" charset="0"/>
                <a:ea typeface="Arial" panose="020B0604020202020204" pitchFamily="34" charset="0"/>
                <a:cs typeface="Arial" panose="020B0604020202020204" pitchFamily="34" charset="0"/>
              </a:rPr>
              <a:t>support the development of local strategies for rightsizing. </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598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FF0C-FB85-43C4-AF0B-A2E534439611}"/>
              </a:ext>
            </a:extLst>
          </p:cNvPr>
          <p:cNvSpPr>
            <a:spLocks noGrp="1"/>
          </p:cNvSpPr>
          <p:nvPr>
            <p:ph type="title"/>
          </p:nvPr>
        </p:nvSpPr>
        <p:spPr>
          <a:xfrm>
            <a:off x="540000" y="1690688"/>
            <a:ext cx="11112000" cy="1034462"/>
          </a:xfrm>
        </p:spPr>
        <p:txBody>
          <a:bodyPr/>
          <a:lstStyle/>
          <a:p>
            <a:r>
              <a:rPr lang="en-GB">
                <a:latin typeface="Arial" panose="020B0604020202020204" pitchFamily="34" charset="0"/>
                <a:cs typeface="Arial" panose="020B0604020202020204" pitchFamily="34" charset="0"/>
              </a:rPr>
              <a:t>Aims of the coalition</a:t>
            </a:r>
          </a:p>
        </p:txBody>
      </p:sp>
      <p:sp>
        <p:nvSpPr>
          <p:cNvPr id="3" name="Content Placeholder 2">
            <a:extLst>
              <a:ext uri="{FF2B5EF4-FFF2-40B4-BE49-F238E27FC236}">
                <a16:creationId xmlns:a16="http://schemas.microsoft.com/office/drawing/2014/main" id="{A18DD0EE-30F1-4865-9C64-D6294C3761C8}"/>
              </a:ext>
            </a:extLst>
          </p:cNvPr>
          <p:cNvSpPr>
            <a:spLocks noGrp="1"/>
          </p:cNvSpPr>
          <p:nvPr>
            <p:ph idx="1"/>
          </p:nvPr>
        </p:nvSpPr>
        <p:spPr>
          <a:xfrm>
            <a:off x="540000" y="2595097"/>
            <a:ext cx="7596000" cy="2964455"/>
          </a:xfrm>
        </p:spPr>
        <p:txBody>
          <a:bodyPr/>
          <a:lstStyle/>
          <a:p>
            <a:pPr marL="342900" lvl="0" indent="-342900">
              <a:buFont typeface="Arial" panose="020B0604020202020204" pitchFamily="34" charset="0"/>
              <a:buChar char="•"/>
            </a:pPr>
            <a:r>
              <a:rPr lang="en-GB"/>
              <a:t>The commitment to raising the accessibility standards to all new homes announced in July 2022 is implemented. </a:t>
            </a:r>
          </a:p>
          <a:p>
            <a:pPr marL="342900" lvl="0" indent="-342900">
              <a:buFont typeface="Arial" panose="020B0604020202020204" pitchFamily="34" charset="0"/>
              <a:buChar char="•"/>
            </a:pPr>
            <a:r>
              <a:rPr lang="en-GB"/>
              <a:t>Local Authority housing policies that reflect the needs of older and disabled people</a:t>
            </a:r>
          </a:p>
          <a:p>
            <a:pPr marL="342900" lvl="0" indent="-342900">
              <a:buFont typeface="Arial" panose="020B0604020202020204" pitchFamily="34" charset="0"/>
              <a:buChar char="•"/>
            </a:pPr>
            <a:r>
              <a:rPr lang="en-GB"/>
              <a:t>Commitments from housing developers and associations to provide high quality homes fit for the future</a:t>
            </a:r>
          </a:p>
          <a:p>
            <a:endParaRPr lang="en-GB"/>
          </a:p>
        </p:txBody>
      </p:sp>
      <p:pic>
        <p:nvPicPr>
          <p:cNvPr id="4" name="Picture 3">
            <a:extLst>
              <a:ext uri="{FF2B5EF4-FFF2-40B4-BE49-F238E27FC236}">
                <a16:creationId xmlns:a16="http://schemas.microsoft.com/office/drawing/2014/main" id="{78DCE177-AC56-4CF9-9091-E7D78EFE9C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4191" y="166689"/>
            <a:ext cx="3691097" cy="1523999"/>
          </a:xfrm>
          <a:prstGeom prst="rect">
            <a:avLst/>
          </a:prstGeom>
        </p:spPr>
      </p:pic>
    </p:spTree>
    <p:extLst>
      <p:ext uri="{BB962C8B-B14F-4D97-AF65-F5344CB8AC3E}">
        <p14:creationId xmlns:p14="http://schemas.microsoft.com/office/powerpoint/2010/main" val="268368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5E1A-B8FE-4F07-AFBB-4011DFE5B17D}"/>
              </a:ext>
            </a:extLst>
          </p:cNvPr>
          <p:cNvSpPr>
            <a:spLocks noGrp="1"/>
          </p:cNvSpPr>
          <p:nvPr>
            <p:ph type="ctrTitle"/>
          </p:nvPr>
        </p:nvSpPr>
        <p:spPr/>
        <p:txBody>
          <a:bodyPr/>
          <a:lstStyle/>
          <a:p>
            <a:r>
              <a:rPr lang="en-GB"/>
              <a:t>Thank you</a:t>
            </a:r>
          </a:p>
        </p:txBody>
      </p:sp>
      <p:sp>
        <p:nvSpPr>
          <p:cNvPr id="3" name="Subtitle 2">
            <a:extLst>
              <a:ext uri="{FF2B5EF4-FFF2-40B4-BE49-F238E27FC236}">
                <a16:creationId xmlns:a16="http://schemas.microsoft.com/office/drawing/2014/main" id="{CFCD8459-69E5-4980-8E09-7D48EA51FFDB}"/>
              </a:ext>
            </a:extLst>
          </p:cNvPr>
          <p:cNvSpPr>
            <a:spLocks noGrp="1"/>
          </p:cNvSpPr>
          <p:nvPr>
            <p:ph type="subTitle" idx="1"/>
          </p:nvPr>
        </p:nvSpPr>
        <p:spPr/>
        <p:txBody>
          <a:bodyPr/>
          <a:lstStyle/>
          <a:p>
            <a:r>
              <a:rPr lang="en-US"/>
              <a:t>Natalie.turner@ageing-better.org.uk</a:t>
            </a:r>
          </a:p>
        </p:txBody>
      </p:sp>
      <p:sp>
        <p:nvSpPr>
          <p:cNvPr id="9" name="Rectangle 8">
            <a:extLst>
              <a:ext uri="{FF2B5EF4-FFF2-40B4-BE49-F238E27FC236}">
                <a16:creationId xmlns:a16="http://schemas.microsoft.com/office/drawing/2014/main" id="{9810D9B9-019B-4108-8698-DEBE8197F77A}"/>
              </a:ext>
            </a:extLst>
          </p:cNvPr>
          <p:cNvSpPr/>
          <p:nvPr/>
        </p:nvSpPr>
        <p:spPr>
          <a:xfrm>
            <a:off x="443748" y="6101766"/>
            <a:ext cx="2563403" cy="63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0260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AC9E7B-A668-1A00-6B1E-5019CC946455}"/>
              </a:ext>
            </a:extLst>
          </p:cNvPr>
          <p:cNvSpPr>
            <a:spLocks noGrp="1"/>
          </p:cNvSpPr>
          <p:nvPr>
            <p:ph type="title"/>
          </p:nvPr>
        </p:nvSpPr>
        <p:spPr/>
        <p:txBody>
          <a:bodyPr/>
          <a:lstStyle/>
          <a:p>
            <a:r>
              <a:rPr lang="en-GB"/>
              <a:t>Homes for all ages</a:t>
            </a:r>
          </a:p>
        </p:txBody>
      </p:sp>
      <p:sp>
        <p:nvSpPr>
          <p:cNvPr id="5" name="Content Placeholder 4">
            <a:extLst>
              <a:ext uri="{FF2B5EF4-FFF2-40B4-BE49-F238E27FC236}">
                <a16:creationId xmlns:a16="http://schemas.microsoft.com/office/drawing/2014/main" id="{7DF001D2-7575-CECA-0BCE-262A5819538D}"/>
              </a:ext>
            </a:extLst>
          </p:cNvPr>
          <p:cNvSpPr>
            <a:spLocks noGrp="1"/>
          </p:cNvSpPr>
          <p:nvPr>
            <p:ph idx="1"/>
          </p:nvPr>
        </p:nvSpPr>
        <p:spPr>
          <a:xfrm>
            <a:off x="539998" y="1217443"/>
            <a:ext cx="7858935" cy="4423115"/>
          </a:xfrm>
        </p:spPr>
        <p:txBody>
          <a:bodyPr/>
          <a:lstStyle/>
          <a:p>
            <a:r>
              <a:rPr lang="en-GB"/>
              <a:t>People shouldn’t have to change homes just because they’re getting older</a:t>
            </a:r>
          </a:p>
          <a:p>
            <a:r>
              <a:rPr lang="en-GB"/>
              <a:t>New homes must be flexible enough to meet people’s needs </a:t>
            </a:r>
          </a:p>
          <a:p>
            <a:r>
              <a:rPr lang="en-GB"/>
              <a:t>That’s why we’ve helped form the </a:t>
            </a:r>
            <a:r>
              <a:rPr lang="en-GB" err="1"/>
              <a:t>HoME</a:t>
            </a:r>
            <a:r>
              <a:rPr lang="en-GB"/>
              <a:t> coalition</a:t>
            </a:r>
          </a:p>
        </p:txBody>
      </p:sp>
      <p:pic>
        <p:nvPicPr>
          <p:cNvPr id="12" name="Picture Placeholder 11" descr="A person and a child sitting on a couch&#10;&#10;Description automatically generated with low confidence">
            <a:extLst>
              <a:ext uri="{FF2B5EF4-FFF2-40B4-BE49-F238E27FC236}">
                <a16:creationId xmlns:a16="http://schemas.microsoft.com/office/drawing/2014/main" id="{3542662D-E673-C618-74C7-75B12997A23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5061" b="15061"/>
          <a:stretch>
            <a:fillRect/>
          </a:stretch>
        </p:blipFill>
        <p:spPr>
          <a:xfrm>
            <a:off x="8534628" y="711593"/>
            <a:ext cx="2927721" cy="3070524"/>
          </a:xfrm>
        </p:spPr>
      </p:pic>
      <p:pic>
        <p:nvPicPr>
          <p:cNvPr id="2" name="Picture Placeholder 6" descr="Two people sitting on a couch&#10;&#10;Description automatically generated with low confidence">
            <a:extLst>
              <a:ext uri="{FF2B5EF4-FFF2-40B4-BE49-F238E27FC236}">
                <a16:creationId xmlns:a16="http://schemas.microsoft.com/office/drawing/2014/main" id="{65749C7A-ED34-1059-1907-0BC0319094AA}"/>
              </a:ext>
            </a:extLst>
          </p:cNvPr>
          <p:cNvPicPr>
            <a:picLocks noChangeAspect="1"/>
          </p:cNvPicPr>
          <p:nvPr/>
        </p:nvPicPr>
        <p:blipFill>
          <a:blip r:embed="rId4">
            <a:extLst>
              <a:ext uri="{28A0092B-C50C-407E-A947-70E740481C1C}">
                <a14:useLocalDpi xmlns:a14="http://schemas.microsoft.com/office/drawing/2010/main" val="0"/>
              </a:ext>
            </a:extLst>
          </a:blip>
          <a:srcRect l="18231" r="18231"/>
          <a:stretch>
            <a:fillRect/>
          </a:stretch>
        </p:blipFill>
        <p:spPr>
          <a:xfrm>
            <a:off x="539996" y="3398468"/>
            <a:ext cx="2783453" cy="2919531"/>
          </a:xfrm>
          <a:prstGeom prst="rect">
            <a:avLst/>
          </a:prstGeom>
        </p:spPr>
      </p:pic>
      <p:sp>
        <p:nvSpPr>
          <p:cNvPr id="6" name="TextBox 5">
            <a:extLst>
              <a:ext uri="{FF2B5EF4-FFF2-40B4-BE49-F238E27FC236}">
                <a16:creationId xmlns:a16="http://schemas.microsoft.com/office/drawing/2014/main" id="{FD9334EE-9DB6-35FF-B54D-95F684791450}"/>
              </a:ext>
            </a:extLst>
          </p:cNvPr>
          <p:cNvSpPr txBox="1"/>
          <p:nvPr/>
        </p:nvSpPr>
        <p:spPr>
          <a:xfrm>
            <a:off x="3677695" y="4183450"/>
            <a:ext cx="8382741" cy="2157385"/>
          </a:xfrm>
          <a:prstGeom prst="rect">
            <a:avLst/>
          </a:prstGeom>
          <a:noFill/>
        </p:spPr>
        <p:txBody>
          <a:bodyPr wrap="square">
            <a:spAutoFit/>
          </a:bodyPr>
          <a:lstStyle/>
          <a:p>
            <a:pPr marL="342891" indent="-342891" defTabSz="914377">
              <a:lnSpc>
                <a:spcPts val="2700"/>
              </a:lnSpc>
              <a:spcAft>
                <a:spcPts val="1400"/>
              </a:spcAft>
              <a:buFont typeface="Arial" panose="020B0604020202020204" pitchFamily="34" charset="0"/>
              <a:buChar char="–"/>
            </a:pPr>
            <a:r>
              <a:rPr lang="en-GB" sz="2100">
                <a:solidFill>
                  <a:prstClr val="black"/>
                </a:solidFill>
                <a:latin typeface="Arial"/>
              </a:rPr>
              <a:t>Around 10 million people live in a home that presents a serious threat to their health and safety. </a:t>
            </a:r>
          </a:p>
          <a:p>
            <a:pPr marL="342891" indent="-342891" defTabSz="914377">
              <a:lnSpc>
                <a:spcPts val="2700"/>
              </a:lnSpc>
              <a:spcAft>
                <a:spcPts val="1400"/>
              </a:spcAft>
              <a:buFont typeface="Arial" panose="020B0604020202020204" pitchFamily="34" charset="0"/>
              <a:buChar char="–"/>
            </a:pPr>
            <a:r>
              <a:rPr lang="en-GB" sz="2100">
                <a:solidFill>
                  <a:prstClr val="black"/>
                </a:solidFill>
                <a:latin typeface="Arial"/>
              </a:rPr>
              <a:t>And people who are poorer, older or disabled are most at risk.</a:t>
            </a:r>
          </a:p>
          <a:p>
            <a:pPr marL="342891" indent="-342891" defTabSz="914377">
              <a:lnSpc>
                <a:spcPts val="2700"/>
              </a:lnSpc>
              <a:spcAft>
                <a:spcPts val="1400"/>
              </a:spcAft>
              <a:buFont typeface="Arial" panose="020B0604020202020204" pitchFamily="34" charset="0"/>
              <a:buChar char="–"/>
            </a:pPr>
            <a:r>
              <a:rPr lang="en-GB" sz="2100">
                <a:solidFill>
                  <a:prstClr val="black"/>
                </a:solidFill>
                <a:latin typeface="Arial"/>
              </a:rPr>
              <a:t>Through the Good Home Inquiry, we explored the causes of and solutions to England’s poor-quality housing.</a:t>
            </a:r>
          </a:p>
        </p:txBody>
      </p:sp>
    </p:spTree>
    <p:extLst>
      <p:ext uri="{BB962C8B-B14F-4D97-AF65-F5344CB8AC3E}">
        <p14:creationId xmlns:p14="http://schemas.microsoft.com/office/powerpoint/2010/main" val="368195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0134-1290-7888-CA8B-0D52CF1DB1C9}"/>
              </a:ext>
            </a:extLst>
          </p:cNvPr>
          <p:cNvSpPr>
            <a:spLocks noGrp="1"/>
          </p:cNvSpPr>
          <p:nvPr>
            <p:ph type="title"/>
          </p:nvPr>
        </p:nvSpPr>
        <p:spPr/>
        <p:txBody>
          <a:bodyPr/>
          <a:lstStyle/>
          <a:p>
            <a:r>
              <a:rPr lang="en-GB"/>
              <a:t>Taking action</a:t>
            </a:r>
          </a:p>
        </p:txBody>
      </p:sp>
      <p:grpSp>
        <p:nvGrpSpPr>
          <p:cNvPr id="20" name="Group 19">
            <a:extLst>
              <a:ext uri="{FF2B5EF4-FFF2-40B4-BE49-F238E27FC236}">
                <a16:creationId xmlns:a16="http://schemas.microsoft.com/office/drawing/2014/main" id="{8E3B5575-09E9-7302-C7DB-E05D7206A8D5}"/>
              </a:ext>
            </a:extLst>
          </p:cNvPr>
          <p:cNvGrpSpPr/>
          <p:nvPr/>
        </p:nvGrpSpPr>
        <p:grpSpPr>
          <a:xfrm>
            <a:off x="8338004" y="1700167"/>
            <a:ext cx="2869050" cy="4103465"/>
            <a:chOff x="8195124" y="1700167"/>
            <a:chExt cx="2869050" cy="4103465"/>
          </a:xfrm>
        </p:grpSpPr>
        <p:sp>
          <p:nvSpPr>
            <p:cNvPr id="7" name="Rectangle 6">
              <a:extLst>
                <a:ext uri="{FF2B5EF4-FFF2-40B4-BE49-F238E27FC236}">
                  <a16:creationId xmlns:a16="http://schemas.microsoft.com/office/drawing/2014/main" id="{B0ADD989-0708-B87D-8306-E7CD0CE76D37}"/>
                </a:ext>
              </a:extLst>
            </p:cNvPr>
            <p:cNvSpPr>
              <a:spLocks/>
            </p:cNvSpPr>
            <p:nvPr/>
          </p:nvSpPr>
          <p:spPr>
            <a:xfrm>
              <a:off x="8195124" y="1700167"/>
              <a:ext cx="2869050" cy="1386838"/>
            </a:xfrm>
            <a:prstGeom prst="rect">
              <a:avLst/>
            </a:prstGeom>
            <a:solidFill>
              <a:srgbClr val="86C2EB">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16E"/>
                  </a:solidFill>
                </a:rPr>
                <a:t>Age-Friendly Homes</a:t>
              </a:r>
            </a:p>
            <a:p>
              <a:endParaRPr lang="en-GB" sz="2000"/>
            </a:p>
          </p:txBody>
        </p:sp>
        <p:pic>
          <p:nvPicPr>
            <p:cNvPr id="9" name="Picture 8" descr="Graphical user interface, application&#10;&#10;Description automatically generated">
              <a:extLst>
                <a:ext uri="{FF2B5EF4-FFF2-40B4-BE49-F238E27FC236}">
                  <a16:creationId xmlns:a16="http://schemas.microsoft.com/office/drawing/2014/main" id="{85967947-64A3-2D85-D5FC-1C94A8BCF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124" y="3450607"/>
              <a:ext cx="2869050" cy="2353025"/>
            </a:xfrm>
            <a:prstGeom prst="rect">
              <a:avLst/>
            </a:prstGeom>
          </p:spPr>
        </p:pic>
      </p:grpSp>
      <p:grpSp>
        <p:nvGrpSpPr>
          <p:cNvPr id="18" name="Group 17">
            <a:extLst>
              <a:ext uri="{FF2B5EF4-FFF2-40B4-BE49-F238E27FC236}">
                <a16:creationId xmlns:a16="http://schemas.microsoft.com/office/drawing/2014/main" id="{C3EBB5BF-7A26-DA6F-61F3-A27788CF962D}"/>
              </a:ext>
            </a:extLst>
          </p:cNvPr>
          <p:cNvGrpSpPr/>
          <p:nvPr/>
        </p:nvGrpSpPr>
        <p:grpSpPr>
          <a:xfrm>
            <a:off x="890696" y="1700167"/>
            <a:ext cx="2869050" cy="4103465"/>
            <a:chOff x="747816" y="1700167"/>
            <a:chExt cx="2869050" cy="4103465"/>
          </a:xfrm>
        </p:grpSpPr>
        <p:sp>
          <p:nvSpPr>
            <p:cNvPr id="6" name="Rectangle 5">
              <a:extLst>
                <a:ext uri="{FF2B5EF4-FFF2-40B4-BE49-F238E27FC236}">
                  <a16:creationId xmlns:a16="http://schemas.microsoft.com/office/drawing/2014/main" id="{A20C4A61-8997-22C0-03B5-2A766B2168B6}"/>
                </a:ext>
              </a:extLst>
            </p:cNvPr>
            <p:cNvSpPr>
              <a:spLocks/>
            </p:cNvSpPr>
            <p:nvPr/>
          </p:nvSpPr>
          <p:spPr>
            <a:xfrm>
              <a:off x="747816" y="1700167"/>
              <a:ext cx="2869050" cy="1386838"/>
            </a:xfrm>
            <a:prstGeom prst="rect">
              <a:avLst/>
            </a:prstGeom>
            <a:solidFill>
              <a:srgbClr val="CDB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accent1"/>
                  </a:solidFill>
                </a:rPr>
                <a:t>Age-Friendly Movement and tackling ageism</a:t>
              </a:r>
            </a:p>
            <a:p>
              <a:endParaRPr lang="en-GB" sz="2000"/>
            </a:p>
          </p:txBody>
        </p:sp>
        <p:pic>
          <p:nvPicPr>
            <p:cNvPr id="13" name="Picture 12">
              <a:extLst>
                <a:ext uri="{FF2B5EF4-FFF2-40B4-BE49-F238E27FC236}">
                  <a16:creationId xmlns:a16="http://schemas.microsoft.com/office/drawing/2014/main" id="{297B2DBE-2BF1-41E6-F790-B96A90E1E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16" y="3172101"/>
              <a:ext cx="2869050" cy="2631531"/>
            </a:xfrm>
            <a:prstGeom prst="rect">
              <a:avLst/>
            </a:prstGeom>
          </p:spPr>
        </p:pic>
      </p:grpSp>
      <p:grpSp>
        <p:nvGrpSpPr>
          <p:cNvPr id="19" name="Group 18">
            <a:extLst>
              <a:ext uri="{FF2B5EF4-FFF2-40B4-BE49-F238E27FC236}">
                <a16:creationId xmlns:a16="http://schemas.microsoft.com/office/drawing/2014/main" id="{B1C45FA3-F6B7-6D5B-993F-8CAC0E5B0B2A}"/>
              </a:ext>
            </a:extLst>
          </p:cNvPr>
          <p:cNvGrpSpPr/>
          <p:nvPr/>
        </p:nvGrpSpPr>
        <p:grpSpPr>
          <a:xfrm>
            <a:off x="4614350" y="1700167"/>
            <a:ext cx="2869050" cy="4010048"/>
            <a:chOff x="4471470" y="1700167"/>
            <a:chExt cx="2869050" cy="4010048"/>
          </a:xfrm>
        </p:grpSpPr>
        <p:sp>
          <p:nvSpPr>
            <p:cNvPr id="8" name="Rectangle 7">
              <a:extLst>
                <a:ext uri="{FF2B5EF4-FFF2-40B4-BE49-F238E27FC236}">
                  <a16:creationId xmlns:a16="http://schemas.microsoft.com/office/drawing/2014/main" id="{46FD129C-09E1-5F23-7053-C145AFCB7AEC}"/>
                </a:ext>
              </a:extLst>
            </p:cNvPr>
            <p:cNvSpPr>
              <a:spLocks/>
            </p:cNvSpPr>
            <p:nvPr/>
          </p:nvSpPr>
          <p:spPr>
            <a:xfrm>
              <a:off x="4471470" y="1700167"/>
              <a:ext cx="2869050" cy="13868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accent5"/>
                  </a:solidFill>
                </a:rPr>
                <a:t>Age-Friendly Employment</a:t>
              </a:r>
            </a:p>
            <a:p>
              <a:endParaRPr lang="en-GB" sz="2400"/>
            </a:p>
          </p:txBody>
        </p:sp>
        <p:pic>
          <p:nvPicPr>
            <p:cNvPr id="15" name="Picture 14" descr="Graphical user interface, icon&#10;&#10;Description automatically generated">
              <a:extLst>
                <a:ext uri="{FF2B5EF4-FFF2-40B4-BE49-F238E27FC236}">
                  <a16:creationId xmlns:a16="http://schemas.microsoft.com/office/drawing/2014/main" id="{C41F7E6A-C491-FE4D-E906-7D8965AE0B07}"/>
                </a:ext>
              </a:extLst>
            </p:cNvPr>
            <p:cNvPicPr>
              <a:picLocks noChangeAspect="1"/>
            </p:cNvPicPr>
            <p:nvPr/>
          </p:nvPicPr>
          <p:blipFill rotWithShape="1">
            <a:blip r:embed="rId5">
              <a:extLst>
                <a:ext uri="{28A0092B-C50C-407E-A947-70E740481C1C}">
                  <a14:useLocalDpi xmlns:a14="http://schemas.microsoft.com/office/drawing/2010/main" val="0"/>
                </a:ext>
              </a:extLst>
            </a:blip>
            <a:srcRect r="36661" b="46575"/>
            <a:stretch/>
          </p:blipFill>
          <p:spPr>
            <a:xfrm>
              <a:off x="4602095" y="3367482"/>
              <a:ext cx="2593885" cy="2342733"/>
            </a:xfrm>
            <a:prstGeom prst="rect">
              <a:avLst/>
            </a:prstGeom>
          </p:spPr>
        </p:pic>
      </p:grpSp>
    </p:spTree>
    <p:extLst>
      <p:ext uri="{BB962C8B-B14F-4D97-AF65-F5344CB8AC3E}">
        <p14:creationId xmlns:p14="http://schemas.microsoft.com/office/powerpoint/2010/main" val="8339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9315-8276-43F5-B77A-1605F725E94B}"/>
              </a:ext>
            </a:extLst>
          </p:cNvPr>
          <p:cNvSpPr>
            <a:spLocks noGrp="1"/>
          </p:cNvSpPr>
          <p:nvPr>
            <p:ph type="ctrTitle"/>
          </p:nvPr>
        </p:nvSpPr>
        <p:spPr/>
        <p:txBody>
          <a:bodyPr/>
          <a:lstStyle/>
          <a:p>
            <a:r>
              <a:rPr lang="en-GB"/>
              <a:t>Age-friendly Movement</a:t>
            </a:r>
          </a:p>
        </p:txBody>
      </p:sp>
      <p:sp>
        <p:nvSpPr>
          <p:cNvPr id="3" name="Subtitle 2">
            <a:extLst>
              <a:ext uri="{FF2B5EF4-FFF2-40B4-BE49-F238E27FC236}">
                <a16:creationId xmlns:a16="http://schemas.microsoft.com/office/drawing/2014/main" id="{08F5451B-25DF-4B51-858A-46CF9DD4BE7E}"/>
              </a:ext>
            </a:extLst>
          </p:cNvPr>
          <p:cNvSpPr>
            <a:spLocks noGrp="1"/>
          </p:cNvSpPr>
          <p:nvPr>
            <p:ph type="subTitle" idx="1"/>
          </p:nvPr>
        </p:nvSpPr>
        <p:spPr>
          <a:xfrm>
            <a:off x="540000" y="3457428"/>
            <a:ext cx="5431593" cy="1828800"/>
          </a:xfrm>
        </p:spPr>
        <p:txBody>
          <a:bodyPr/>
          <a:lstStyle/>
          <a:p>
            <a:r>
              <a:rPr lang="en-GB"/>
              <a:t>We're building a social movement to change how people think, feel and act about ageing.</a:t>
            </a:r>
          </a:p>
        </p:txBody>
      </p:sp>
      <p:pic>
        <p:nvPicPr>
          <p:cNvPr id="11" name="Picture Placeholder 10" descr="A picture containing outdoor, sky, tree, grass&#10;&#10;Description automatically generated">
            <a:extLst>
              <a:ext uri="{FF2B5EF4-FFF2-40B4-BE49-F238E27FC236}">
                <a16:creationId xmlns:a16="http://schemas.microsoft.com/office/drawing/2014/main" id="{99796E2C-389A-3139-6986-EAEF049A271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2" t="373" r="28340" b="-373"/>
          <a:stretch/>
        </p:blipFill>
        <p:spPr>
          <a:xfrm>
            <a:off x="5561573" y="-5716"/>
            <a:ext cx="6630427" cy="6863715"/>
          </a:xfrm>
        </p:spPr>
      </p:pic>
    </p:spTree>
    <p:extLst>
      <p:ext uri="{BB962C8B-B14F-4D97-AF65-F5344CB8AC3E}">
        <p14:creationId xmlns:p14="http://schemas.microsoft.com/office/powerpoint/2010/main" val="112943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67D0-8E01-3B39-A828-CD8CB514CC76}"/>
              </a:ext>
            </a:extLst>
          </p:cNvPr>
          <p:cNvSpPr>
            <a:spLocks noGrp="1"/>
          </p:cNvSpPr>
          <p:nvPr>
            <p:ph type="title"/>
          </p:nvPr>
        </p:nvSpPr>
        <p:spPr/>
        <p:txBody>
          <a:bodyPr/>
          <a:lstStyle/>
          <a:p>
            <a:r>
              <a:rPr lang="en-GB"/>
              <a:t>Age-friendly Movement</a:t>
            </a:r>
          </a:p>
        </p:txBody>
      </p:sp>
      <p:sp>
        <p:nvSpPr>
          <p:cNvPr id="3" name="Content Placeholder 2">
            <a:extLst>
              <a:ext uri="{FF2B5EF4-FFF2-40B4-BE49-F238E27FC236}">
                <a16:creationId xmlns:a16="http://schemas.microsoft.com/office/drawing/2014/main" id="{D546059D-F861-A1B6-8F0C-19920620B7D7}"/>
              </a:ext>
            </a:extLst>
          </p:cNvPr>
          <p:cNvSpPr>
            <a:spLocks noGrp="1"/>
          </p:cNvSpPr>
          <p:nvPr>
            <p:ph idx="1"/>
          </p:nvPr>
        </p:nvSpPr>
        <p:spPr>
          <a:xfrm>
            <a:off x="540001" y="1329554"/>
            <a:ext cx="9405751" cy="4882047"/>
          </a:xfrm>
        </p:spPr>
        <p:txBody>
          <a:bodyPr/>
          <a:lstStyle/>
          <a:p>
            <a:pPr marL="0" indent="0">
              <a:buNone/>
            </a:pPr>
            <a:r>
              <a:rPr lang="en-GB"/>
              <a:t>We’re building a social movement to change attitudes and put tools and inspiration in the hands of those that can create change. </a:t>
            </a:r>
            <a:endParaRPr lang="en-US"/>
          </a:p>
          <a:p>
            <a:pPr marL="0" indent="0">
              <a:buNone/>
            </a:pPr>
            <a:r>
              <a:rPr lang="en-GB"/>
              <a:t>This includes:</a:t>
            </a:r>
            <a:endParaRPr lang="en-GB">
              <a:cs typeface="Arial"/>
            </a:endParaRPr>
          </a:p>
          <a:p>
            <a:pPr>
              <a:defRPr/>
            </a:pPr>
            <a:r>
              <a:rPr lang="en-GB">
                <a:latin typeface="Arial"/>
              </a:rPr>
              <a:t>Campaigning against ageism</a:t>
            </a:r>
            <a:endParaRPr lang="en-GB">
              <a:latin typeface="Arial"/>
              <a:cs typeface="Arial"/>
            </a:endParaRPr>
          </a:p>
          <a:p>
            <a:pPr>
              <a:defRPr/>
            </a:pPr>
            <a:r>
              <a:rPr lang="en-GB">
                <a:latin typeface="Arial"/>
              </a:rPr>
              <a:t>Growing the UK network of Age-friendly Communities</a:t>
            </a:r>
          </a:p>
          <a:p>
            <a:pPr>
              <a:defRPr/>
            </a:pPr>
            <a:r>
              <a:rPr lang="en-GB">
                <a:latin typeface="Arial"/>
                <a:cs typeface="Arial"/>
              </a:rPr>
              <a:t>Working with sectors to adopt more age-friendly approaches</a:t>
            </a:r>
            <a:endParaRPr lang="en-GB"/>
          </a:p>
          <a:p>
            <a:pPr>
              <a:defRPr/>
            </a:pPr>
            <a:r>
              <a:rPr lang="en-GB">
                <a:latin typeface="Arial"/>
              </a:rPr>
              <a:t>Campaigning for an Older People’s Commissioner for England </a:t>
            </a:r>
            <a:endParaRPr lang="en-GB">
              <a:cs typeface="Arial"/>
            </a:endParaRPr>
          </a:p>
          <a:p>
            <a:pPr>
              <a:buFont typeface="Arial" panose="020B0604020202020204" pitchFamily="34" charset="0"/>
              <a:buChar char="•"/>
            </a:pPr>
            <a:endParaRPr lang="en-GB">
              <a:cs typeface="Arial"/>
            </a:endParaRPr>
          </a:p>
        </p:txBody>
      </p:sp>
    </p:spTree>
    <p:extLst>
      <p:ext uri="{BB962C8B-B14F-4D97-AF65-F5344CB8AC3E}">
        <p14:creationId xmlns:p14="http://schemas.microsoft.com/office/powerpoint/2010/main" val="287161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C54D-F78C-4700-B422-BC0DC4654AB8}"/>
              </a:ext>
            </a:extLst>
          </p:cNvPr>
          <p:cNvSpPr>
            <a:spLocks noGrp="1"/>
          </p:cNvSpPr>
          <p:nvPr>
            <p:ph type="title"/>
          </p:nvPr>
        </p:nvSpPr>
        <p:spPr/>
        <p:txBody>
          <a:bodyPr/>
          <a:lstStyle/>
          <a:p>
            <a:r>
              <a:rPr lang="en-GB"/>
              <a:t>UK Network of Age-friendly Communities</a:t>
            </a:r>
          </a:p>
        </p:txBody>
      </p:sp>
      <p:sp>
        <p:nvSpPr>
          <p:cNvPr id="3" name="Content Placeholder 2">
            <a:extLst>
              <a:ext uri="{FF2B5EF4-FFF2-40B4-BE49-F238E27FC236}">
                <a16:creationId xmlns:a16="http://schemas.microsoft.com/office/drawing/2014/main" id="{C9BDF872-05E6-4AE9-9023-E4F2ABB6C1C7}"/>
              </a:ext>
            </a:extLst>
          </p:cNvPr>
          <p:cNvSpPr>
            <a:spLocks noGrp="1"/>
          </p:cNvSpPr>
          <p:nvPr>
            <p:ph idx="1"/>
          </p:nvPr>
        </p:nvSpPr>
        <p:spPr>
          <a:xfrm>
            <a:off x="540000" y="1574463"/>
            <a:ext cx="6348481" cy="4465093"/>
          </a:xfrm>
        </p:spPr>
        <p:txBody>
          <a:bodyPr/>
          <a:lstStyle/>
          <a:p>
            <a:r>
              <a:rPr lang="en-GB" sz="1867"/>
              <a:t>World Health Organisation affiliated</a:t>
            </a:r>
          </a:p>
          <a:p>
            <a:r>
              <a:rPr lang="en-GB" sz="1867"/>
              <a:t>58 members  across the country</a:t>
            </a:r>
          </a:p>
          <a:p>
            <a:r>
              <a:rPr lang="en-GB" sz="1867"/>
              <a:t>We want to growing the Network to cover more places across the UK, and encourage the uptake of best practice.</a:t>
            </a:r>
          </a:p>
          <a:p>
            <a:r>
              <a:rPr lang="en-GB" sz="1867"/>
              <a:t>Lobbying for changes in national policy to support local action</a:t>
            </a:r>
          </a:p>
          <a:p>
            <a:r>
              <a:rPr lang="en-GB" sz="1867"/>
              <a:t>Encourage wider investment in age-friendly approaches.</a:t>
            </a:r>
          </a:p>
          <a:p>
            <a:pPr>
              <a:buFontTx/>
              <a:buChar char="-"/>
            </a:pPr>
            <a:endParaRPr lang="en-GB" sz="1867"/>
          </a:p>
          <a:p>
            <a:endParaRPr lang="en-GB" sz="1867"/>
          </a:p>
        </p:txBody>
      </p:sp>
      <p:pic>
        <p:nvPicPr>
          <p:cNvPr id="4" name="Picture 5" descr="A close up of a flower&#10;&#10;Description generated with very high confidence">
            <a:extLst>
              <a:ext uri="{FF2B5EF4-FFF2-40B4-BE49-F238E27FC236}">
                <a16:creationId xmlns:a16="http://schemas.microsoft.com/office/drawing/2014/main" id="{96EED09E-7EDC-5BF2-6392-90B3C713EF0B}"/>
              </a:ext>
            </a:extLst>
          </p:cNvPr>
          <p:cNvPicPr>
            <a:picLocks noChangeAspect="1"/>
          </p:cNvPicPr>
          <p:nvPr/>
        </p:nvPicPr>
        <p:blipFill rotWithShape="1">
          <a:blip r:embed="rId3"/>
          <a:srcRect l="10346" t="22060" r="22331" b="14645"/>
          <a:stretch/>
        </p:blipFill>
        <p:spPr>
          <a:xfrm>
            <a:off x="7620002" y="681038"/>
            <a:ext cx="4136572" cy="5495927"/>
          </a:xfrm>
          <a:prstGeom prst="rect">
            <a:avLst/>
          </a:prstGeom>
        </p:spPr>
      </p:pic>
    </p:spTree>
    <p:extLst>
      <p:ext uri="{BB962C8B-B14F-4D97-AF65-F5344CB8AC3E}">
        <p14:creationId xmlns:p14="http://schemas.microsoft.com/office/powerpoint/2010/main" val="400471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9315-8276-43F5-B77A-1605F725E94B}"/>
              </a:ext>
            </a:extLst>
          </p:cNvPr>
          <p:cNvSpPr>
            <a:spLocks noGrp="1"/>
          </p:cNvSpPr>
          <p:nvPr>
            <p:ph type="ctrTitle"/>
          </p:nvPr>
        </p:nvSpPr>
        <p:spPr/>
        <p:txBody>
          <a:bodyPr/>
          <a:lstStyle/>
          <a:p>
            <a:r>
              <a:rPr lang="en-GB"/>
              <a:t>Age-friendly Employment</a:t>
            </a:r>
          </a:p>
        </p:txBody>
      </p:sp>
      <p:sp>
        <p:nvSpPr>
          <p:cNvPr id="3" name="Subtitle 2">
            <a:extLst>
              <a:ext uri="{FF2B5EF4-FFF2-40B4-BE49-F238E27FC236}">
                <a16:creationId xmlns:a16="http://schemas.microsoft.com/office/drawing/2014/main" id="{08F5451B-25DF-4B51-858A-46CF9DD4BE7E}"/>
              </a:ext>
            </a:extLst>
          </p:cNvPr>
          <p:cNvSpPr>
            <a:spLocks noGrp="1"/>
          </p:cNvSpPr>
          <p:nvPr>
            <p:ph type="subTitle" idx="1"/>
          </p:nvPr>
        </p:nvSpPr>
        <p:spPr/>
        <p:txBody>
          <a:bodyPr/>
          <a:lstStyle/>
          <a:p>
            <a:r>
              <a:rPr lang="en-GB"/>
              <a:t>We’re working to ensure equitable access to work for people in their 50s and 60s</a:t>
            </a:r>
            <a:br>
              <a:rPr lang="en-GB"/>
            </a:br>
            <a:endParaRPr lang="en-GB"/>
          </a:p>
        </p:txBody>
      </p:sp>
      <p:pic>
        <p:nvPicPr>
          <p:cNvPr id="8" name="Picture 8" descr="A picture containing person, indoor&#10;&#10;Description automatically generated">
            <a:extLst>
              <a:ext uri="{FF2B5EF4-FFF2-40B4-BE49-F238E27FC236}">
                <a16:creationId xmlns:a16="http://schemas.microsoft.com/office/drawing/2014/main" id="{557529CB-C85D-6759-85D9-38167F8C42AC}"/>
              </a:ext>
            </a:extLst>
          </p:cNvPr>
          <p:cNvPicPr>
            <a:picLocks noGrp="1" noChangeAspect="1"/>
          </p:cNvPicPr>
          <p:nvPr>
            <p:ph type="pic" sz="quarter" idx="10"/>
          </p:nvPr>
        </p:nvPicPr>
        <p:blipFill rotWithShape="1">
          <a:blip r:embed="rId3"/>
          <a:srcRect l="13249" r="13249"/>
          <a:stretch/>
        </p:blipFill>
        <p:spPr/>
      </p:pic>
    </p:spTree>
    <p:extLst>
      <p:ext uri="{BB962C8B-B14F-4D97-AF65-F5344CB8AC3E}">
        <p14:creationId xmlns:p14="http://schemas.microsoft.com/office/powerpoint/2010/main" val="1623672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B39F-2500-44B9-B7F8-D013C49BAD86}"/>
              </a:ext>
            </a:extLst>
          </p:cNvPr>
          <p:cNvSpPr>
            <a:spLocks noGrp="1"/>
          </p:cNvSpPr>
          <p:nvPr>
            <p:ph type="title"/>
          </p:nvPr>
        </p:nvSpPr>
        <p:spPr/>
        <p:txBody>
          <a:bodyPr/>
          <a:lstStyle/>
          <a:p>
            <a:r>
              <a:rPr lang="en-US">
                <a:cs typeface="Arial"/>
              </a:rPr>
              <a:t>Age-friendly Employment</a:t>
            </a:r>
            <a:endParaRPr lang="en-US"/>
          </a:p>
        </p:txBody>
      </p:sp>
      <p:sp>
        <p:nvSpPr>
          <p:cNvPr id="3" name="Content Placeholder 2">
            <a:extLst>
              <a:ext uri="{FF2B5EF4-FFF2-40B4-BE49-F238E27FC236}">
                <a16:creationId xmlns:a16="http://schemas.microsoft.com/office/drawing/2014/main" id="{CF8B673D-75D0-4D49-B5C2-8E06C0DDD22E}"/>
              </a:ext>
            </a:extLst>
          </p:cNvPr>
          <p:cNvSpPr>
            <a:spLocks noGrp="1"/>
          </p:cNvSpPr>
          <p:nvPr>
            <p:ph idx="1"/>
          </p:nvPr>
        </p:nvSpPr>
        <p:spPr>
          <a:xfrm>
            <a:off x="539999" y="1574464"/>
            <a:ext cx="9136015" cy="3724947"/>
          </a:xfrm>
        </p:spPr>
        <p:txBody>
          <a:bodyPr/>
          <a:lstStyle/>
          <a:p>
            <a:r>
              <a:rPr lang="en-US">
                <a:cs typeface="Arial"/>
              </a:rPr>
              <a:t>We are:</a:t>
            </a:r>
          </a:p>
          <a:p>
            <a:pPr lvl="2"/>
            <a:r>
              <a:rPr lang="en-US">
                <a:cs typeface="Arial"/>
              </a:rPr>
              <a:t>developing models of employment support and retraining for people at risk of redundancy or those who have fallen into economic inactivity</a:t>
            </a:r>
            <a:r>
              <a:rPr lang="en-US">
                <a:ea typeface="+mn-lt"/>
                <a:cs typeface="+mn-lt"/>
              </a:rPr>
              <a:t>.</a:t>
            </a:r>
          </a:p>
          <a:p>
            <a:pPr lvl="2"/>
            <a:r>
              <a:rPr lang="en-GB"/>
              <a:t>working with employers to create Age-friendly workplace practices.</a:t>
            </a:r>
          </a:p>
          <a:p>
            <a:pPr lvl="2"/>
            <a:r>
              <a:rPr lang="en-GB">
                <a:cs typeface="Arial"/>
              </a:rPr>
              <a:t>about to launch the Age-friendly Employer Pledge. </a:t>
            </a:r>
          </a:p>
          <a:p>
            <a:pPr>
              <a:buFontTx/>
              <a:buChar char="-"/>
            </a:pPr>
            <a:endParaRPr lang="en-GB"/>
          </a:p>
          <a:p>
            <a:endParaRPr lang="en-US">
              <a:cs typeface="Arial"/>
            </a:endParaRPr>
          </a:p>
          <a:p>
            <a:endParaRPr lang="en-US"/>
          </a:p>
          <a:p>
            <a:endParaRPr lang="en-US">
              <a:cs typeface="Arial"/>
            </a:endParaRPr>
          </a:p>
        </p:txBody>
      </p:sp>
    </p:spTree>
    <p:extLst>
      <p:ext uri="{BB962C8B-B14F-4D97-AF65-F5344CB8AC3E}">
        <p14:creationId xmlns:p14="http://schemas.microsoft.com/office/powerpoint/2010/main" val="314490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9315-8276-43F5-B77A-1605F725E94B}"/>
              </a:ext>
            </a:extLst>
          </p:cNvPr>
          <p:cNvSpPr>
            <a:spLocks noGrp="1"/>
          </p:cNvSpPr>
          <p:nvPr>
            <p:ph type="ctrTitle"/>
          </p:nvPr>
        </p:nvSpPr>
        <p:spPr/>
        <p:txBody>
          <a:bodyPr/>
          <a:lstStyle/>
          <a:p>
            <a:r>
              <a:rPr lang="en-GB"/>
              <a:t>Age-friendly Homes</a:t>
            </a:r>
          </a:p>
        </p:txBody>
      </p:sp>
      <p:sp>
        <p:nvSpPr>
          <p:cNvPr id="3" name="Subtitle 2">
            <a:extLst>
              <a:ext uri="{FF2B5EF4-FFF2-40B4-BE49-F238E27FC236}">
                <a16:creationId xmlns:a16="http://schemas.microsoft.com/office/drawing/2014/main" id="{08F5451B-25DF-4B51-858A-46CF9DD4BE7E}"/>
              </a:ext>
            </a:extLst>
          </p:cNvPr>
          <p:cNvSpPr>
            <a:spLocks noGrp="1"/>
          </p:cNvSpPr>
          <p:nvPr>
            <p:ph type="subTitle" idx="1"/>
          </p:nvPr>
        </p:nvSpPr>
        <p:spPr/>
        <p:txBody>
          <a:bodyPr/>
          <a:lstStyle/>
          <a:p>
            <a:r>
              <a:rPr lang="en-GB"/>
              <a:t>We’re working to ensure everyone can live in age-friendly, accessible, healthy homes in intergenerational communities </a:t>
            </a:r>
          </a:p>
          <a:p>
            <a:br>
              <a:rPr lang="en-GB"/>
            </a:br>
            <a:endParaRPr lang="en-GB"/>
          </a:p>
        </p:txBody>
      </p:sp>
      <p:pic>
        <p:nvPicPr>
          <p:cNvPr id="1028" name="Picture 4">
            <a:extLst>
              <a:ext uri="{FF2B5EF4-FFF2-40B4-BE49-F238E27FC236}">
                <a16:creationId xmlns:a16="http://schemas.microsoft.com/office/drawing/2014/main" id="{7DCB24C3-ECA5-0BD8-F6A6-EBC2EAC7BFEB}"/>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656" b="656"/>
          <a:stretch/>
        </p:blipFill>
        <p:spPr/>
      </p:pic>
    </p:spTree>
    <p:extLst>
      <p:ext uri="{BB962C8B-B14F-4D97-AF65-F5344CB8AC3E}">
        <p14:creationId xmlns:p14="http://schemas.microsoft.com/office/powerpoint/2010/main" val="1280592860"/>
      </p:ext>
    </p:extLst>
  </p:cSld>
  <p:clrMapOvr>
    <a:masterClrMapping/>
  </p:clrMapOvr>
</p:sld>
</file>

<file path=ppt/theme/theme1.xml><?xml version="1.0" encoding="utf-8"?>
<a:theme xmlns:a="http://schemas.openxmlformats.org/drawingml/2006/main" name="3_Office Theme">
  <a:themeElements>
    <a:clrScheme name="CFAB Theme Colours">
      <a:dk1>
        <a:sysClr val="windowText" lastClr="000000"/>
      </a:dk1>
      <a:lt1>
        <a:sysClr val="window" lastClr="FFFFFF"/>
      </a:lt1>
      <a:dk2>
        <a:srgbClr val="412468"/>
      </a:dk2>
      <a:lt2>
        <a:srgbClr val="B7B6CA"/>
      </a:lt2>
      <a:accent1>
        <a:srgbClr val="412468"/>
      </a:accent1>
      <a:accent2>
        <a:srgbClr val="7F5CA3"/>
      </a:accent2>
      <a:accent3>
        <a:srgbClr val="F06680"/>
      </a:accent3>
      <a:accent4>
        <a:srgbClr val="FDC41F"/>
      </a:accent4>
      <a:accent5>
        <a:srgbClr val="24736D"/>
      </a:accent5>
      <a:accent6>
        <a:srgbClr val="6BBFA3"/>
      </a:accent6>
      <a:hlink>
        <a:srgbClr val="412468"/>
      </a:hlink>
      <a:folHlink>
        <a:srgbClr val="7F5CA3"/>
      </a:folHlink>
    </a:clrScheme>
    <a:fontScheme name="CFAB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AB_Presentation" id="{75B55EB3-898B-40EF-86E2-EF1B7F5F7C4E}" vid="{CB10ADAE-814F-4ADF-9303-5E4D4505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DED60DF6EF2B4EB9F39AC52511AE32" ma:contentTypeVersion="12" ma:contentTypeDescription="Create a new document." ma:contentTypeScope="" ma:versionID="1f8a92dd17d7d540101d73cfd3e99f25">
  <xsd:schema xmlns:xsd="http://www.w3.org/2001/XMLSchema" xmlns:xs="http://www.w3.org/2001/XMLSchema" xmlns:p="http://schemas.microsoft.com/office/2006/metadata/properties" xmlns:ns2="8e007668-c9bc-4225-8fb9-79344060a702" xmlns:ns3="d9ca4fcc-2e5f-428b-b454-96faf8a88e65" targetNamespace="http://schemas.microsoft.com/office/2006/metadata/properties" ma:root="true" ma:fieldsID="78a4b3fb215242fa42acc7a30b365544" ns2:_="" ns3:_="">
    <xsd:import namespace="8e007668-c9bc-4225-8fb9-79344060a702"/>
    <xsd:import namespace="d9ca4fcc-2e5f-428b-b454-96faf8a88e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007668-c9bc-4225-8fb9-79344060a7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9ca4fcc-2e5f-428b-b454-96faf8a88e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9ca4fcc-2e5f-428b-b454-96faf8a88e65">
      <UserInfo>
        <DisplayName>Jess Kuehne</DisplayName>
        <AccountId>46</AccountId>
        <AccountType/>
      </UserInfo>
      <UserInfo>
        <DisplayName>Info</DisplayName>
        <AccountId>13</AccountId>
        <AccountType/>
      </UserInfo>
      <UserInfo>
        <DisplayName>Jan Peyton-Johnson</DisplayName>
        <AccountId>54</AccountId>
        <AccountType/>
      </UserInfo>
      <UserInfo>
        <DisplayName>Millie Brown</DisplayName>
        <AccountId>11100</AccountId>
        <AccountType/>
      </UserInfo>
      <UserInfo>
        <DisplayName>Rachel Monaghan</DisplayName>
        <AccountId>3227</AccountId>
        <AccountType/>
      </UserInfo>
      <UserInfo>
        <DisplayName>Ploy Suthimai</DisplayName>
        <AccountId>9362</AccountId>
        <AccountType/>
      </UserInfo>
    </SharedWithUsers>
  </documentManagement>
</p:properties>
</file>

<file path=customXml/itemProps1.xml><?xml version="1.0" encoding="utf-8"?>
<ds:datastoreItem xmlns:ds="http://schemas.openxmlformats.org/officeDocument/2006/customXml" ds:itemID="{02485CB4-F30F-4442-BB8E-0A968BDB55A0}">
  <ds:schemaRefs>
    <ds:schemaRef ds:uri="http://schemas.microsoft.com/sharepoint/v3/contenttype/forms"/>
  </ds:schemaRefs>
</ds:datastoreItem>
</file>

<file path=customXml/itemProps2.xml><?xml version="1.0" encoding="utf-8"?>
<ds:datastoreItem xmlns:ds="http://schemas.openxmlformats.org/officeDocument/2006/customXml" ds:itemID="{6680CE64-C9C6-4E59-84BB-B16549556DEA}">
  <ds:schemaRefs>
    <ds:schemaRef ds:uri="8e007668-c9bc-4225-8fb9-79344060a702"/>
    <ds:schemaRef ds:uri="d9ca4fcc-2e5f-428b-b454-96faf8a88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24B5B8-5F16-4908-A66B-882E417DF1C7}">
  <ds:schemaRefs>
    <ds:schemaRef ds:uri="http://schemas.microsoft.com/office/2006/metadata/properties"/>
    <ds:schemaRef ds:uri="http://purl.org/dc/terms/"/>
    <ds:schemaRef ds:uri="http://www.w3.org/XML/1998/namespace"/>
    <ds:schemaRef ds:uri="8e007668-c9bc-4225-8fb9-79344060a702"/>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d9ca4fcc-2e5f-428b-b454-96faf8a88e65"/>
  </ds:schemaRefs>
</ds:datastoreItem>
</file>

<file path=docProps/app.xml><?xml version="1.0" encoding="utf-8"?>
<Properties xmlns="http://schemas.openxmlformats.org/officeDocument/2006/extended-properties" xmlns:vt="http://schemas.openxmlformats.org/officeDocument/2006/docPropsVTypes">
  <Template>AB theme</Template>
  <TotalTime>1</TotalTime>
  <Words>3685</Words>
  <Application>Microsoft Office PowerPoint</Application>
  <PresentationFormat>Widescreen</PresentationFormat>
  <Paragraphs>303</Paragraphs>
  <Slides>26</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Courier New</vt:lpstr>
      <vt:lpstr>Segoe UI</vt:lpstr>
      <vt:lpstr>Symbol</vt:lpstr>
      <vt:lpstr>3_Office Theme</vt:lpstr>
      <vt:lpstr>Action Today for All our Tomorrows   </vt:lpstr>
      <vt:lpstr>Who we are</vt:lpstr>
      <vt:lpstr>Taking action</vt:lpstr>
      <vt:lpstr>Age-friendly Movement</vt:lpstr>
      <vt:lpstr>Age-friendly Movement</vt:lpstr>
      <vt:lpstr>UK Network of Age-friendly Communities</vt:lpstr>
      <vt:lpstr>Age-friendly Employment</vt:lpstr>
      <vt:lpstr>Age-friendly Employment</vt:lpstr>
      <vt:lpstr>Age-friendly Homes</vt:lpstr>
      <vt:lpstr>Our housing stock is not ready for the age shift</vt:lpstr>
      <vt:lpstr>PowerPoint Presentation</vt:lpstr>
      <vt:lpstr>England’s housing stock is in a poor state of repair</vt:lpstr>
      <vt:lpstr>Poverty among those in later life is increasing, as is renting</vt:lpstr>
      <vt:lpstr>The Good Home Inquiry</vt:lpstr>
      <vt:lpstr>Why do we need the Good Home Inquiry? </vt:lpstr>
      <vt:lpstr>Good Home Inquiry</vt:lpstr>
      <vt:lpstr>Key recommendations</vt:lpstr>
      <vt:lpstr>Homes  </vt:lpstr>
      <vt:lpstr>Age-friendly Homes</vt:lpstr>
      <vt:lpstr>PowerPoint Presentation</vt:lpstr>
      <vt:lpstr>The Good Home  Agency</vt:lpstr>
      <vt:lpstr>Financing - what we know</vt:lpstr>
      <vt:lpstr>PowerPoint Presentation</vt:lpstr>
      <vt:lpstr>Aims of the coalition</vt:lpstr>
      <vt:lpstr>Thank you</vt:lpstr>
      <vt:lpstr>Homes for all 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Yehia Nasr</dc:creator>
  <cp:lastModifiedBy>Karla Leal</cp:lastModifiedBy>
  <cp:revision>1</cp:revision>
  <cp:lastPrinted>2022-09-07T15:11:20Z</cp:lastPrinted>
  <dcterms:created xsi:type="dcterms:W3CDTF">2020-01-03T10:36:44Z</dcterms:created>
  <dcterms:modified xsi:type="dcterms:W3CDTF">2022-12-05T14:29:07Z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DocType">
    <vt:lpwstr>Presentations</vt:lpwstr>
  </property>
  <property fmtid="{D5CDD505-2E9C-101B-9397-08002B2CF9AE}" pid="4" name="ContentTypeId">
    <vt:lpwstr>0x0101000CDED60DF6EF2B4EB9F39AC52511AE32</vt:lpwstr>
  </property>
</Properties>
</file>