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3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4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1"/>
  </p:notesMasterIdLst>
  <p:sldIdLst>
    <p:sldId id="279" r:id="rId2"/>
    <p:sldId id="654" r:id="rId3"/>
    <p:sldId id="444" r:id="rId4"/>
    <p:sldId id="562" r:id="rId5"/>
    <p:sldId id="561" r:id="rId6"/>
    <p:sldId id="560" r:id="rId7"/>
    <p:sldId id="653" r:id="rId8"/>
    <p:sldId id="675" r:id="rId9"/>
    <p:sldId id="667" r:id="rId10"/>
    <p:sldId id="673" r:id="rId11"/>
    <p:sldId id="656" r:id="rId12"/>
    <p:sldId id="669" r:id="rId13"/>
    <p:sldId id="672" r:id="rId14"/>
    <p:sldId id="668" r:id="rId15"/>
    <p:sldId id="670" r:id="rId16"/>
    <p:sldId id="671" r:id="rId17"/>
    <p:sldId id="658" r:id="rId18"/>
    <p:sldId id="659" r:id="rId19"/>
    <p:sldId id="666" r:id="rId20"/>
    <p:sldId id="677" r:id="rId21"/>
    <p:sldId id="660" r:id="rId22"/>
    <p:sldId id="655" r:id="rId23"/>
    <p:sldId id="652" r:id="rId24"/>
    <p:sldId id="648" r:id="rId25"/>
    <p:sldId id="649" r:id="rId26"/>
    <p:sldId id="674" r:id="rId27"/>
    <p:sldId id="406" r:id="rId28"/>
    <p:sldId id="676" r:id="rId29"/>
    <p:sldId id="5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D9D9D9"/>
    <a:srgbClr val="2F559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25" autoAdjust="0"/>
    <p:restoredTop sz="94586"/>
  </p:normalViewPr>
  <p:slideViewPr>
    <p:cSldViewPr snapToGrid="0" snapToObjects="1">
      <p:cViewPr varScale="1">
        <p:scale>
          <a:sx n="110" d="100"/>
          <a:sy n="110" d="100"/>
        </p:scale>
        <p:origin x="10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5&#45380;&#51204;&#44144;&#51452;&#51648;_&#54788;&#44144;&#51452;&#51648;_&#48708;&#44368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5&#45380;&#51204;&#44144;&#51452;&#51648;_&#54788;&#44144;&#51452;&#51648;_&#48708;&#44368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5&#45380;&#51204;&#44144;&#51452;&#51648;_&#54788;&#44144;&#51452;&#51648;_&#48708;&#44368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5&#45380;&#51204;&#44144;&#51452;&#51648;_&#54788;&#44144;&#51452;&#51648;_&#48708;&#44368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5&#45380;&#51204;&#44144;&#51452;&#51648;_&#54788;&#44144;&#51452;&#51648;_&#48708;&#44368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&#53076;&#54840;&#53944;_&#50672;&#47161;_&#48708;&#44368;_&#51204;&#44397;_&#49436;&#50872;_&#51204;&#45224;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&#53076;&#54840;&#53944;_&#50672;&#47161;_&#48708;&#44368;_&#51204;&#44397;_&#49436;&#50872;_&#51204;&#45224;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&#53076;&#54840;&#53944;_&#50672;&#47161;_&#48708;&#44368;_&#51204;&#44397;_&#49436;&#50872;_&#51204;&#45224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5&#45380;&#51204;&#44144;&#51452;&#51648;_&#54788;&#44144;&#51452;&#51648;_&#48708;&#44368;_&#48288;&#51060;&#48708;&#48528;&#49464;&#45824;only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&#44536;&#47000;&#54532;_&#52636;&#49373;&#51648;_&#54788;&#44144;&#51452;&#51648;_&#48708;&#44368;_&#48288;&#51060;&#48708;&#48528;&#49464;&#45824;only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44397;&#51228;&#51452;&#53469;&#46020;&#49884;&#44552;&#50997;&#54252;&#47100;\101322%20Preliminary%20Korea%20Census%20Exhibitis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par\OneDrive\Desktop\kyunghee\&#54620;&#44397;&#51452;&#53469;&#54617;&#54924;\&#54620;&#44397;%20&#50689;&#44397;%20&#44368;&#47448;\&#50689;&#44397;&#48169;&#47928;&#54665;&#49324;\aging%20in%20place\(KOSIS)%201925-2070%20&#51064;&#44396;%20&#53685;&#44228;%20--%20&#51076;&#53468;&#44512;%20--%20JungH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2101128450825"/>
          <c:y val="3.2826903130615169E-2"/>
          <c:w val="0.83613839246943866"/>
          <c:h val="0.84764893430528976"/>
        </c:manualLayout>
      </c:layout>
      <c:lineChart>
        <c:grouping val="standard"/>
        <c:varyColors val="0"/>
        <c:ser>
          <c:idx val="3"/>
          <c:order val="3"/>
          <c:tx>
            <c:strRef>
              <c:f>SENIOR_RATIO!$A$5</c:f>
              <c:strCache>
                <c:ptCount val="1"/>
                <c:pt idx="0">
                  <c:v>Ratio of 65+ to 0-14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SENIOR_RATIO!$B$1:$AD$1</c:f>
              <c:numCache>
                <c:formatCode>General</c:formatCode>
                <c:ptCount val="29"/>
                <c:pt idx="0">
                  <c:v>1925</c:v>
                </c:pt>
                <c:pt idx="1">
                  <c:v>1930</c:v>
                </c:pt>
                <c:pt idx="2">
                  <c:v>1935</c:v>
                </c:pt>
                <c:pt idx="3">
                  <c:v>1940</c:v>
                </c:pt>
                <c:pt idx="4">
                  <c:v>1945</c:v>
                </c:pt>
                <c:pt idx="5">
                  <c:v>1950</c:v>
                </c:pt>
                <c:pt idx="6">
                  <c:v>1955</c:v>
                </c:pt>
                <c:pt idx="7">
                  <c:v>1960</c:v>
                </c:pt>
                <c:pt idx="8">
                  <c:v>1965</c:v>
                </c:pt>
                <c:pt idx="9">
                  <c:v>1970</c:v>
                </c:pt>
                <c:pt idx="10">
                  <c:v>1975</c:v>
                </c:pt>
                <c:pt idx="11">
                  <c:v>1980</c:v>
                </c:pt>
                <c:pt idx="12">
                  <c:v>1985</c:v>
                </c:pt>
                <c:pt idx="13">
                  <c:v>1990</c:v>
                </c:pt>
                <c:pt idx="14">
                  <c:v>1995</c:v>
                </c:pt>
                <c:pt idx="15">
                  <c:v>2000</c:v>
                </c:pt>
                <c:pt idx="16">
                  <c:v>2005</c:v>
                </c:pt>
                <c:pt idx="17">
                  <c:v>2010</c:v>
                </c:pt>
                <c:pt idx="18">
                  <c:v>2015</c:v>
                </c:pt>
                <c:pt idx="19">
                  <c:v>2020</c:v>
                </c:pt>
                <c:pt idx="20">
                  <c:v>2025</c:v>
                </c:pt>
                <c:pt idx="21">
                  <c:v>2030</c:v>
                </c:pt>
                <c:pt idx="22">
                  <c:v>2035</c:v>
                </c:pt>
                <c:pt idx="23">
                  <c:v>2040</c:v>
                </c:pt>
                <c:pt idx="24">
                  <c:v>2045</c:v>
                </c:pt>
                <c:pt idx="25">
                  <c:v>2050</c:v>
                </c:pt>
                <c:pt idx="26">
                  <c:v>2055</c:v>
                </c:pt>
                <c:pt idx="27">
                  <c:v>2060</c:v>
                </c:pt>
                <c:pt idx="28">
                  <c:v>2065</c:v>
                </c:pt>
              </c:numCache>
              <c:extLst/>
            </c:numRef>
          </c:cat>
          <c:val>
            <c:numRef>
              <c:f>SENIOR_RATIO!$B$5:$AD$5</c:f>
              <c:numCache>
                <c:formatCode>General</c:formatCode>
                <c:ptCount val="29"/>
                <c:pt idx="0">
                  <c:v>9.8075964964185733E-2</c:v>
                </c:pt>
                <c:pt idx="1">
                  <c:v>9.0273660381317136E-2</c:v>
                </c:pt>
                <c:pt idx="2">
                  <c:v>8.530583519799316E-2</c:v>
                </c:pt>
                <c:pt idx="3">
                  <c:v>7.9269411210856969E-2</c:v>
                </c:pt>
                <c:pt idx="4">
                  <c:v>8.9931645427753407E-2</c:v>
                </c:pt>
                <c:pt idx="5">
                  <c:v>0.12817833050955404</c:v>
                </c:pt>
                <c:pt idx="6">
                  <c:v>6.2148049358283879E-2</c:v>
                </c:pt>
                <c:pt idx="7">
                  <c:v>9.2088242622892696E-2</c:v>
                </c:pt>
                <c:pt idx="8">
                  <c:v>7.5790968336037559E-2</c:v>
                </c:pt>
                <c:pt idx="9">
                  <c:v>7.8494374438174475E-2</c:v>
                </c:pt>
                <c:pt idx="10">
                  <c:v>9.1350965765088069E-2</c:v>
                </c:pt>
                <c:pt idx="11">
                  <c:v>0.11426514772900119</c:v>
                </c:pt>
                <c:pt idx="12">
                  <c:v>0.14465191498227764</c:v>
                </c:pt>
                <c:pt idx="13">
                  <c:v>0.19419770500210387</c:v>
                </c:pt>
                <c:pt idx="14">
                  <c:v>0.25794577384757994</c:v>
                </c:pt>
                <c:pt idx="15">
                  <c:v>0.34981754906961021</c:v>
                </c:pt>
                <c:pt idx="16">
                  <c:v>0.48577296027833122</c:v>
                </c:pt>
                <c:pt idx="17">
                  <c:v>0.69663359562181604</c:v>
                </c:pt>
                <c:pt idx="18">
                  <c:v>0.92958743732127103</c:v>
                </c:pt>
                <c:pt idx="19">
                  <c:v>1.2558116485116249</c:v>
                </c:pt>
                <c:pt idx="20">
                  <c:v>1.9419984699913828</c:v>
                </c:pt>
                <c:pt idx="21">
                  <c:v>2.8801428296560712</c:v>
                </c:pt>
                <c:pt idx="22">
                  <c:v>3.50512118355813</c:v>
                </c:pt>
                <c:pt idx="23">
                  <c:v>3.6778819582393272</c:v>
                </c:pt>
                <c:pt idx="24">
                  <c:v>3.8259594648802104</c:v>
                </c:pt>
                <c:pt idx="25">
                  <c:v>4.113080259939168</c:v>
                </c:pt>
                <c:pt idx="26">
                  <c:v>4.4148468679675696</c:v>
                </c:pt>
                <c:pt idx="27">
                  <c:v>4.919417542153484</c:v>
                </c:pt>
                <c:pt idx="28">
                  <c:v>5.3443328806343313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7B1-4F49-8641-34279966DE3A}"/>
            </c:ext>
          </c:extLst>
        </c:ser>
        <c:ser>
          <c:idx val="4"/>
          <c:order val="4"/>
          <c:tx>
            <c:strRef>
              <c:f>SENIOR_RATIO!$A$6</c:f>
              <c:strCache>
                <c:ptCount val="1"/>
                <c:pt idx="0">
                  <c:v>Ratio of 65+ to 25-64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SENIOR_RATIO!$B$1:$AD$1</c:f>
              <c:numCache>
                <c:formatCode>General</c:formatCode>
                <c:ptCount val="29"/>
                <c:pt idx="0">
                  <c:v>1925</c:v>
                </c:pt>
                <c:pt idx="1">
                  <c:v>1930</c:v>
                </c:pt>
                <c:pt idx="2">
                  <c:v>1935</c:v>
                </c:pt>
                <c:pt idx="3">
                  <c:v>1940</c:v>
                </c:pt>
                <c:pt idx="4">
                  <c:v>1945</c:v>
                </c:pt>
                <c:pt idx="5">
                  <c:v>1950</c:v>
                </c:pt>
                <c:pt idx="6">
                  <c:v>1955</c:v>
                </c:pt>
                <c:pt idx="7">
                  <c:v>1960</c:v>
                </c:pt>
                <c:pt idx="8">
                  <c:v>1965</c:v>
                </c:pt>
                <c:pt idx="9">
                  <c:v>1970</c:v>
                </c:pt>
                <c:pt idx="10">
                  <c:v>1975</c:v>
                </c:pt>
                <c:pt idx="11">
                  <c:v>1980</c:v>
                </c:pt>
                <c:pt idx="12">
                  <c:v>1985</c:v>
                </c:pt>
                <c:pt idx="13">
                  <c:v>1990</c:v>
                </c:pt>
                <c:pt idx="14">
                  <c:v>1995</c:v>
                </c:pt>
                <c:pt idx="15">
                  <c:v>2000</c:v>
                </c:pt>
                <c:pt idx="16">
                  <c:v>2005</c:v>
                </c:pt>
                <c:pt idx="17">
                  <c:v>2010</c:v>
                </c:pt>
                <c:pt idx="18">
                  <c:v>2015</c:v>
                </c:pt>
                <c:pt idx="19">
                  <c:v>2020</c:v>
                </c:pt>
                <c:pt idx="20">
                  <c:v>2025</c:v>
                </c:pt>
                <c:pt idx="21">
                  <c:v>2030</c:v>
                </c:pt>
                <c:pt idx="22">
                  <c:v>2035</c:v>
                </c:pt>
                <c:pt idx="23">
                  <c:v>2040</c:v>
                </c:pt>
                <c:pt idx="24">
                  <c:v>2045</c:v>
                </c:pt>
                <c:pt idx="25">
                  <c:v>2050</c:v>
                </c:pt>
                <c:pt idx="26">
                  <c:v>2055</c:v>
                </c:pt>
                <c:pt idx="27">
                  <c:v>2060</c:v>
                </c:pt>
                <c:pt idx="28">
                  <c:v>2065</c:v>
                </c:pt>
              </c:numCache>
              <c:extLst/>
            </c:numRef>
          </c:cat>
          <c:val>
            <c:numRef>
              <c:f>SENIOR_RATIO!$B$6:$AD$6</c:f>
              <c:numCache>
                <c:formatCode>General</c:formatCode>
                <c:ptCount val="29"/>
                <c:pt idx="0">
                  <c:v>0.10033062303013487</c:v>
                </c:pt>
                <c:pt idx="1">
                  <c:v>9.5328641985150508E-2</c:v>
                </c:pt>
                <c:pt idx="2">
                  <c:v>9.3654276948660284E-2</c:v>
                </c:pt>
                <c:pt idx="3">
                  <c:v>8.9436433660220957E-2</c:v>
                </c:pt>
                <c:pt idx="4">
                  <c:v>0.10752318128333277</c:v>
                </c:pt>
                <c:pt idx="5">
                  <c:v>0.13448957146534579</c:v>
                </c:pt>
                <c:pt idx="6">
                  <c:v>7.0865797380100945E-2</c:v>
                </c:pt>
                <c:pt idx="7">
                  <c:v>0.1013757412985748</c:v>
                </c:pt>
                <c:pt idx="8">
                  <c:v>9.1488214403860374E-2</c:v>
                </c:pt>
                <c:pt idx="9">
                  <c:v>9.0042940666822197E-2</c:v>
                </c:pt>
                <c:pt idx="10">
                  <c:v>9.2858586936788459E-2</c:v>
                </c:pt>
                <c:pt idx="11">
                  <c:v>9.6333404012229784E-2</c:v>
                </c:pt>
                <c:pt idx="12">
                  <c:v>9.7124652322080202E-2</c:v>
                </c:pt>
                <c:pt idx="13">
                  <c:v>0.10175954430317077</c:v>
                </c:pt>
                <c:pt idx="14">
                  <c:v>0.11230268429789667</c:v>
                </c:pt>
                <c:pt idx="15">
                  <c:v>0.13257555934318477</c:v>
                </c:pt>
                <c:pt idx="16">
                  <c:v>0.16211038538306016</c:v>
                </c:pt>
                <c:pt idx="17">
                  <c:v>0.19178405366719453</c:v>
                </c:pt>
                <c:pt idx="18">
                  <c:v>0.21007856463516755</c:v>
                </c:pt>
                <c:pt idx="19">
                  <c:v>0.25165253148339933</c:v>
                </c:pt>
                <c:pt idx="20">
                  <c:v>0.33165202156050272</c:v>
                </c:pt>
                <c:pt idx="21">
                  <c:v>0.42755033743448301</c:v>
                </c:pt>
                <c:pt idx="22">
                  <c:v>0.5321364000327693</c:v>
                </c:pt>
                <c:pt idx="23">
                  <c:v>0.64111338288916331</c:v>
                </c:pt>
                <c:pt idx="24">
                  <c:v>0.72486203705436347</c:v>
                </c:pt>
                <c:pt idx="25">
                  <c:v>0.81099655544085425</c:v>
                </c:pt>
                <c:pt idx="26">
                  <c:v>0.84810501188257525</c:v>
                </c:pt>
                <c:pt idx="27">
                  <c:v>0.91391602926780335</c:v>
                </c:pt>
                <c:pt idx="28">
                  <c:v>0.97937408431437778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7B1-4F49-8641-34279966D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972096"/>
        <c:axId val="5739724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SENIOR_RATIO!$A$2</c15:sqref>
                        </c15:formulaRef>
                      </c:ext>
                    </c:extLst>
                    <c:strCache>
                      <c:ptCount val="1"/>
                      <c:pt idx="0">
                        <c:v>65+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SENIOR_RATIO!$B$1:$AD$1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1925</c:v>
                      </c:pt>
                      <c:pt idx="1">
                        <c:v>1930</c:v>
                      </c:pt>
                      <c:pt idx="2">
                        <c:v>1935</c:v>
                      </c:pt>
                      <c:pt idx="3">
                        <c:v>1940</c:v>
                      </c:pt>
                      <c:pt idx="4">
                        <c:v>1945</c:v>
                      </c:pt>
                      <c:pt idx="5">
                        <c:v>1950</c:v>
                      </c:pt>
                      <c:pt idx="6">
                        <c:v>1955</c:v>
                      </c:pt>
                      <c:pt idx="7">
                        <c:v>1960</c:v>
                      </c:pt>
                      <c:pt idx="8">
                        <c:v>1965</c:v>
                      </c:pt>
                      <c:pt idx="9">
                        <c:v>1970</c:v>
                      </c:pt>
                      <c:pt idx="10">
                        <c:v>1975</c:v>
                      </c:pt>
                      <c:pt idx="11">
                        <c:v>1980</c:v>
                      </c:pt>
                      <c:pt idx="12">
                        <c:v>1985</c:v>
                      </c:pt>
                      <c:pt idx="13">
                        <c:v>1990</c:v>
                      </c:pt>
                      <c:pt idx="14">
                        <c:v>1995</c:v>
                      </c:pt>
                      <c:pt idx="15">
                        <c:v>2000</c:v>
                      </c:pt>
                      <c:pt idx="16">
                        <c:v>2005</c:v>
                      </c:pt>
                      <c:pt idx="17">
                        <c:v>2010</c:v>
                      </c:pt>
                      <c:pt idx="18">
                        <c:v>2015</c:v>
                      </c:pt>
                      <c:pt idx="19">
                        <c:v>2020</c:v>
                      </c:pt>
                      <c:pt idx="20">
                        <c:v>2025</c:v>
                      </c:pt>
                      <c:pt idx="21">
                        <c:v>2030</c:v>
                      </c:pt>
                      <c:pt idx="22">
                        <c:v>2035</c:v>
                      </c:pt>
                      <c:pt idx="23">
                        <c:v>2040</c:v>
                      </c:pt>
                      <c:pt idx="24">
                        <c:v>2045</c:v>
                      </c:pt>
                      <c:pt idx="25">
                        <c:v>2050</c:v>
                      </c:pt>
                      <c:pt idx="26">
                        <c:v>2055</c:v>
                      </c:pt>
                      <c:pt idx="27">
                        <c:v>2060</c:v>
                      </c:pt>
                      <c:pt idx="28">
                        <c:v>2065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SENIOR_RATIO!$B$2:$AD$2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740562</c:v>
                      </c:pt>
                      <c:pt idx="1">
                        <c:v>736617</c:v>
                      </c:pt>
                      <c:pt idx="2">
                        <c:v>775403</c:v>
                      </c:pt>
                      <c:pt idx="3">
                        <c:v>781292</c:v>
                      </c:pt>
                      <c:pt idx="4">
                        <c:v>975749</c:v>
                      </c:pt>
                      <c:pt idx="5">
                        <c:v>1075726</c:v>
                      </c:pt>
                      <c:pt idx="6">
                        <c:v>550946</c:v>
                      </c:pt>
                      <c:pt idx="7">
                        <c:v>935006</c:v>
                      </c:pt>
                      <c:pt idx="8">
                        <c:v>961319</c:v>
                      </c:pt>
                      <c:pt idx="9">
                        <c:v>1039378</c:v>
                      </c:pt>
                      <c:pt idx="10">
                        <c:v>1206599</c:v>
                      </c:pt>
                      <c:pt idx="11">
                        <c:v>1446114</c:v>
                      </c:pt>
                      <c:pt idx="12">
                        <c:v>1749549</c:v>
                      </c:pt>
                      <c:pt idx="13">
                        <c:v>2162239</c:v>
                      </c:pt>
                      <c:pt idx="14">
                        <c:v>2640205</c:v>
                      </c:pt>
                      <c:pt idx="15">
                        <c:v>3371806</c:v>
                      </c:pt>
                      <c:pt idx="16">
                        <c:v>4365218</c:v>
                      </c:pt>
                      <c:pt idx="17">
                        <c:v>5424667</c:v>
                      </c:pt>
                      <c:pt idx="18">
                        <c:v>6464642</c:v>
                      </c:pt>
                      <c:pt idx="19">
                        <c:v>7918985</c:v>
                      </c:pt>
                      <c:pt idx="20">
                        <c:v>10199877</c:v>
                      </c:pt>
                      <c:pt idx="21">
                        <c:v>12469155</c:v>
                      </c:pt>
                      <c:pt idx="22">
                        <c:v>14517567</c:v>
                      </c:pt>
                      <c:pt idx="23">
                        <c:v>16283701</c:v>
                      </c:pt>
                      <c:pt idx="24">
                        <c:v>17044087</c:v>
                      </c:pt>
                      <c:pt idx="25">
                        <c:v>17133406</c:v>
                      </c:pt>
                      <c:pt idx="26">
                        <c:v>16481290</c:v>
                      </c:pt>
                      <c:pt idx="27">
                        <c:v>16106114</c:v>
                      </c:pt>
                      <c:pt idx="28">
                        <c:v>15610791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7B1-4F49-8641-34279966DE3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SENIOR_RATIO!$A$3</c15:sqref>
                        </c15:formulaRef>
                      </c:ext>
                    </c:extLst>
                    <c:strCache>
                      <c:ptCount val="1"/>
                      <c:pt idx="0">
                        <c:v>0-14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SENIOR_RATIO!$B$1:$AD$1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1925</c:v>
                      </c:pt>
                      <c:pt idx="1">
                        <c:v>1930</c:v>
                      </c:pt>
                      <c:pt idx="2">
                        <c:v>1935</c:v>
                      </c:pt>
                      <c:pt idx="3">
                        <c:v>1940</c:v>
                      </c:pt>
                      <c:pt idx="4">
                        <c:v>1945</c:v>
                      </c:pt>
                      <c:pt idx="5">
                        <c:v>1950</c:v>
                      </c:pt>
                      <c:pt idx="6">
                        <c:v>1955</c:v>
                      </c:pt>
                      <c:pt idx="7">
                        <c:v>1960</c:v>
                      </c:pt>
                      <c:pt idx="8">
                        <c:v>1965</c:v>
                      </c:pt>
                      <c:pt idx="9">
                        <c:v>1970</c:v>
                      </c:pt>
                      <c:pt idx="10">
                        <c:v>1975</c:v>
                      </c:pt>
                      <c:pt idx="11">
                        <c:v>1980</c:v>
                      </c:pt>
                      <c:pt idx="12">
                        <c:v>1985</c:v>
                      </c:pt>
                      <c:pt idx="13">
                        <c:v>1990</c:v>
                      </c:pt>
                      <c:pt idx="14">
                        <c:v>1995</c:v>
                      </c:pt>
                      <c:pt idx="15">
                        <c:v>2000</c:v>
                      </c:pt>
                      <c:pt idx="16">
                        <c:v>2005</c:v>
                      </c:pt>
                      <c:pt idx="17">
                        <c:v>2010</c:v>
                      </c:pt>
                      <c:pt idx="18">
                        <c:v>2015</c:v>
                      </c:pt>
                      <c:pt idx="19">
                        <c:v>2020</c:v>
                      </c:pt>
                      <c:pt idx="20">
                        <c:v>2025</c:v>
                      </c:pt>
                      <c:pt idx="21">
                        <c:v>2030</c:v>
                      </c:pt>
                      <c:pt idx="22">
                        <c:v>2035</c:v>
                      </c:pt>
                      <c:pt idx="23">
                        <c:v>2040</c:v>
                      </c:pt>
                      <c:pt idx="24">
                        <c:v>2045</c:v>
                      </c:pt>
                      <c:pt idx="25">
                        <c:v>2050</c:v>
                      </c:pt>
                      <c:pt idx="26">
                        <c:v>2055</c:v>
                      </c:pt>
                      <c:pt idx="27">
                        <c:v>2060</c:v>
                      </c:pt>
                      <c:pt idx="28">
                        <c:v>2065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SENIOR_RATIO!$B$3:$AD$3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7550902</c:v>
                      </c:pt>
                      <c:pt idx="1">
                        <c:v>8159822</c:v>
                      </c:pt>
                      <c:pt idx="2">
                        <c:v>9089683</c:v>
                      </c:pt>
                      <c:pt idx="3">
                        <c:v>9856160</c:v>
                      </c:pt>
                      <c:pt idx="4">
                        <c:v>10849896</c:v>
                      </c:pt>
                      <c:pt idx="5">
                        <c:v>8392417</c:v>
                      </c:pt>
                      <c:pt idx="6">
                        <c:v>8865057</c:v>
                      </c:pt>
                      <c:pt idx="7">
                        <c:v>10153370</c:v>
                      </c:pt>
                      <c:pt idx="8">
                        <c:v>12683820</c:v>
                      </c:pt>
                      <c:pt idx="9">
                        <c:v>13241433</c:v>
                      </c:pt>
                      <c:pt idx="10">
                        <c:v>13208388</c:v>
                      </c:pt>
                      <c:pt idx="11">
                        <c:v>12655775</c:v>
                      </c:pt>
                      <c:pt idx="12">
                        <c:v>12094890</c:v>
                      </c:pt>
                      <c:pt idx="13">
                        <c:v>11134215</c:v>
                      </c:pt>
                      <c:pt idx="14">
                        <c:v>10235504</c:v>
                      </c:pt>
                      <c:pt idx="15">
                        <c:v>9638756</c:v>
                      </c:pt>
                      <c:pt idx="16">
                        <c:v>8986128</c:v>
                      </c:pt>
                      <c:pt idx="17">
                        <c:v>7786973</c:v>
                      </c:pt>
                      <c:pt idx="18">
                        <c:v>6954313</c:v>
                      </c:pt>
                      <c:pt idx="19">
                        <c:v>6305870</c:v>
                      </c:pt>
                      <c:pt idx="20">
                        <c:v>5252258</c:v>
                      </c:pt>
                      <c:pt idx="21">
                        <c:v>4329353</c:v>
                      </c:pt>
                      <c:pt idx="22">
                        <c:v>4141816</c:v>
                      </c:pt>
                      <c:pt idx="23">
                        <c:v>4427467</c:v>
                      </c:pt>
                      <c:pt idx="24">
                        <c:v>4454853</c:v>
                      </c:pt>
                      <c:pt idx="25">
                        <c:v>4165590</c:v>
                      </c:pt>
                      <c:pt idx="26">
                        <c:v>3733151</c:v>
                      </c:pt>
                      <c:pt idx="27">
                        <c:v>3273988</c:v>
                      </c:pt>
                      <c:pt idx="28">
                        <c:v>2920999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7B1-4F49-8641-34279966DE3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SENIOR_RATIO!$A$4</c15:sqref>
                        </c15:formulaRef>
                      </c:ext>
                    </c:extLst>
                    <c:strCache>
                      <c:ptCount val="1"/>
                      <c:pt idx="0">
                        <c:v>25-64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SENIOR_RATIO!$B$1:$AD$1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1925</c:v>
                      </c:pt>
                      <c:pt idx="1">
                        <c:v>1930</c:v>
                      </c:pt>
                      <c:pt idx="2">
                        <c:v>1935</c:v>
                      </c:pt>
                      <c:pt idx="3">
                        <c:v>1940</c:v>
                      </c:pt>
                      <c:pt idx="4">
                        <c:v>1945</c:v>
                      </c:pt>
                      <c:pt idx="5">
                        <c:v>1950</c:v>
                      </c:pt>
                      <c:pt idx="6">
                        <c:v>1955</c:v>
                      </c:pt>
                      <c:pt idx="7">
                        <c:v>1960</c:v>
                      </c:pt>
                      <c:pt idx="8">
                        <c:v>1965</c:v>
                      </c:pt>
                      <c:pt idx="9">
                        <c:v>1970</c:v>
                      </c:pt>
                      <c:pt idx="10">
                        <c:v>1975</c:v>
                      </c:pt>
                      <c:pt idx="11">
                        <c:v>1980</c:v>
                      </c:pt>
                      <c:pt idx="12">
                        <c:v>1985</c:v>
                      </c:pt>
                      <c:pt idx="13">
                        <c:v>1990</c:v>
                      </c:pt>
                      <c:pt idx="14">
                        <c:v>1995</c:v>
                      </c:pt>
                      <c:pt idx="15">
                        <c:v>2000</c:v>
                      </c:pt>
                      <c:pt idx="16">
                        <c:v>2005</c:v>
                      </c:pt>
                      <c:pt idx="17">
                        <c:v>2010</c:v>
                      </c:pt>
                      <c:pt idx="18">
                        <c:v>2015</c:v>
                      </c:pt>
                      <c:pt idx="19">
                        <c:v>2020</c:v>
                      </c:pt>
                      <c:pt idx="20">
                        <c:v>2025</c:v>
                      </c:pt>
                      <c:pt idx="21">
                        <c:v>2030</c:v>
                      </c:pt>
                      <c:pt idx="22">
                        <c:v>2035</c:v>
                      </c:pt>
                      <c:pt idx="23">
                        <c:v>2040</c:v>
                      </c:pt>
                      <c:pt idx="24">
                        <c:v>2045</c:v>
                      </c:pt>
                      <c:pt idx="25">
                        <c:v>2050</c:v>
                      </c:pt>
                      <c:pt idx="26">
                        <c:v>2055</c:v>
                      </c:pt>
                      <c:pt idx="27">
                        <c:v>2060</c:v>
                      </c:pt>
                      <c:pt idx="28">
                        <c:v>2065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SENIOR_RATIO!$B$4:$AD$4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7381216</c:v>
                      </c:pt>
                      <c:pt idx="1">
                        <c:v>7727132</c:v>
                      </c:pt>
                      <c:pt idx="2">
                        <c:v>8279419</c:v>
                      </c:pt>
                      <c:pt idx="3">
                        <c:v>8735724</c:v>
                      </c:pt>
                      <c:pt idx="4">
                        <c:v>9074778</c:v>
                      </c:pt>
                      <c:pt idx="5">
                        <c:v>7998583</c:v>
                      </c:pt>
                      <c:pt idx="6">
                        <c:v>7774498</c:v>
                      </c:pt>
                      <c:pt idx="7">
                        <c:v>9223173</c:v>
                      </c:pt>
                      <c:pt idx="8">
                        <c:v>10507572</c:v>
                      </c:pt>
                      <c:pt idx="9">
                        <c:v>11543137</c:v>
                      </c:pt>
                      <c:pt idx="10">
                        <c:v>12993941</c:v>
                      </c:pt>
                      <c:pt idx="11">
                        <c:v>15011553</c:v>
                      </c:pt>
                      <c:pt idx="12">
                        <c:v>18013439</c:v>
                      </c:pt>
                      <c:pt idx="13">
                        <c:v>21248513</c:v>
                      </c:pt>
                      <c:pt idx="14">
                        <c:v>23509723</c:v>
                      </c:pt>
                      <c:pt idx="15">
                        <c:v>25433089</c:v>
                      </c:pt>
                      <c:pt idx="16">
                        <c:v>26927442</c:v>
                      </c:pt>
                      <c:pt idx="17">
                        <c:v>28285287</c:v>
                      </c:pt>
                      <c:pt idx="18">
                        <c:v>30772497</c:v>
                      </c:pt>
                      <c:pt idx="19">
                        <c:v>31467933</c:v>
                      </c:pt>
                      <c:pt idx="20">
                        <c:v>30754756</c:v>
                      </c:pt>
                      <c:pt idx="21">
                        <c:v>29164180</c:v>
                      </c:pt>
                      <c:pt idx="22">
                        <c:v>27281665</c:v>
                      </c:pt>
                      <c:pt idx="23">
                        <c:v>25399097</c:v>
                      </c:pt>
                      <c:pt idx="24">
                        <c:v>23513560</c:v>
                      </c:pt>
                      <c:pt idx="25">
                        <c:v>21126361</c:v>
                      </c:pt>
                      <c:pt idx="26">
                        <c:v>19433077</c:v>
                      </c:pt>
                      <c:pt idx="27">
                        <c:v>17623188</c:v>
                      </c:pt>
                      <c:pt idx="28">
                        <c:v>15939559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7B1-4F49-8641-34279966DE3A}"/>
                  </c:ext>
                </c:extLst>
              </c15:ser>
            </c15:filteredLineSeries>
          </c:ext>
        </c:extLst>
      </c:lineChart>
      <c:catAx>
        <c:axId val="5739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972424"/>
        <c:crosses val="autoZero"/>
        <c:auto val="1"/>
        <c:lblAlgn val="ctr"/>
        <c:lblOffset val="100"/>
        <c:noMultiLvlLbl val="0"/>
      </c:catAx>
      <c:valAx>
        <c:axId val="57397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700" dirty="0">
                    <a:solidFill>
                      <a:schemeClr val="tx1"/>
                    </a:solidFill>
                  </a:rPr>
                  <a:t>Senior Ratio</a:t>
                </a:r>
              </a:p>
            </c:rich>
          </c:tx>
          <c:layout>
            <c:manualLayout>
              <c:xMode val="edge"/>
              <c:yMode val="edge"/>
              <c:x val="0"/>
              <c:y val="0.36705312404131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9720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1995 to 2000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8"/>
          <c:order val="8"/>
          <c:tx>
            <c:strRef>
              <c:f>GRAPH!$K$2</c:f>
              <c:strCache>
                <c:ptCount val="1"/>
                <c:pt idx="0">
                  <c:v>1995 to 2000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819-40E6-B7EA-3CB73E3267A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819-40E6-B7EA-3CB73E3267AD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GRAPH!$K$3:$K$20</c:f>
              <c:numCache>
                <c:formatCode>#,##0</c:formatCode>
                <c:ptCount val="18"/>
                <c:pt idx="0">
                  <c:v>-297151</c:v>
                </c:pt>
                <c:pt idx="1">
                  <c:v>347941</c:v>
                </c:pt>
                <c:pt idx="2">
                  <c:v>-647538</c:v>
                </c:pt>
                <c:pt idx="3">
                  <c:v>-171907</c:v>
                </c:pt>
                <c:pt idx="4">
                  <c:v>-456192</c:v>
                </c:pt>
                <c:pt idx="5">
                  <c:v>-40935</c:v>
                </c:pt>
                <c:pt idx="6">
                  <c:v>-137011</c:v>
                </c:pt>
                <c:pt idx="7">
                  <c:v>53089</c:v>
                </c:pt>
                <c:pt idx="8">
                  <c:v>925235</c:v>
                </c:pt>
                <c:pt idx="9">
                  <c:v>487728</c:v>
                </c:pt>
                <c:pt idx="10">
                  <c:v>286482</c:v>
                </c:pt>
                <c:pt idx="11">
                  <c:v>55011</c:v>
                </c:pt>
                <c:pt idx="12">
                  <c:v>293767</c:v>
                </c:pt>
                <c:pt idx="13">
                  <c:v>332143</c:v>
                </c:pt>
                <c:pt idx="14">
                  <c:v>155577</c:v>
                </c:pt>
                <c:pt idx="15">
                  <c:v>144925</c:v>
                </c:pt>
                <c:pt idx="16">
                  <c:v>57568</c:v>
                </c:pt>
                <c:pt idx="17">
                  <c:v>41388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0819-40E6-B7EA-3CB73E326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0819-40E6-B7EA-3CB73E3267AD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0819-40E6-B7EA-3CB73E3267AD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819-40E6-B7EA-3CB73E3267A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819-40E6-B7EA-3CB73E3267A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819-40E6-B7EA-3CB73E3267A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819-40E6-B7EA-3CB73E3267A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819-40E6-B7EA-3CB73E3267A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819-40E6-B7EA-3CB73E3267A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819-40E6-B7EA-3CB73E3267A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819-40E6-B7EA-3CB73E3267A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819-40E6-B7EA-3CB73E3267A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819-40E6-B7EA-3CB73E3267A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819-40E6-B7EA-3CB73E3267A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819-40E6-B7EA-3CB73E3267AD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819-40E6-B7EA-3CB73E3267AD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819-40E6-B7EA-3CB73E3267AD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819-40E6-B7EA-3CB73E3267AD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0819-40E6-B7EA-3CB73E3267AD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819-40E6-B7EA-3CB73E3267AD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819-40E6-B7EA-3CB73E3267AD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819-40E6-B7EA-3CB73E3267AD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819-40E6-B7EA-3CB73E3267AD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819-40E6-B7EA-3CB73E3267AD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819-40E6-B7EA-3CB73E3267AD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2000 to 2005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9"/>
          <c:order val="9"/>
          <c:tx>
            <c:strRef>
              <c:f>GRAPH!$L$2</c:f>
              <c:strCache>
                <c:ptCount val="1"/>
                <c:pt idx="0">
                  <c:v>2000 to 2005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AAE-441F-BF79-050F3AB26C4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2AAE-441F-BF79-050F3AB26C46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GRAPH!$L$3:$L$20</c:f>
              <c:numCache>
                <c:formatCode>#,##0</c:formatCode>
                <c:ptCount val="18"/>
                <c:pt idx="0">
                  <c:v>-747908</c:v>
                </c:pt>
                <c:pt idx="1">
                  <c:v>-275169</c:v>
                </c:pt>
                <c:pt idx="2">
                  <c:v>370449</c:v>
                </c:pt>
                <c:pt idx="3">
                  <c:v>-591061</c:v>
                </c:pt>
                <c:pt idx="4">
                  <c:v>-186063</c:v>
                </c:pt>
                <c:pt idx="5">
                  <c:v>-425131</c:v>
                </c:pt>
                <c:pt idx="6">
                  <c:v>3054</c:v>
                </c:pt>
                <c:pt idx="7">
                  <c:v>-74168</c:v>
                </c:pt>
                <c:pt idx="8">
                  <c:v>126705</c:v>
                </c:pt>
                <c:pt idx="9">
                  <c:v>948876</c:v>
                </c:pt>
                <c:pt idx="10">
                  <c:v>505047</c:v>
                </c:pt>
                <c:pt idx="11">
                  <c:v>309966</c:v>
                </c:pt>
                <c:pt idx="12">
                  <c:v>100004</c:v>
                </c:pt>
                <c:pt idx="13">
                  <c:v>303945</c:v>
                </c:pt>
                <c:pt idx="14">
                  <c:v>334613</c:v>
                </c:pt>
                <c:pt idx="15">
                  <c:v>166272</c:v>
                </c:pt>
                <c:pt idx="16">
                  <c:v>128500</c:v>
                </c:pt>
                <c:pt idx="17">
                  <c:v>60082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AAE-441F-BF79-050F3AB26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AAE-441F-BF79-050F3AB26C4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3-2AAE-441F-BF79-050F3AB26C46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2AAE-441F-BF79-050F3AB26C46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AAE-441F-BF79-050F3AB26C4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AAE-441F-BF79-050F3AB26C4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AAE-441F-BF79-050F3AB26C4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AAE-441F-BF79-050F3AB26C4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AAE-441F-BF79-050F3AB26C4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AAE-441F-BF79-050F3AB26C4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AAE-441F-BF79-050F3AB26C4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AAE-441F-BF79-050F3AB26C4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AAE-441F-BF79-050F3AB26C4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AAE-441F-BF79-050F3AB26C4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AAE-441F-BF79-050F3AB26C4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AAE-441F-BF79-050F3AB26C4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AAE-441F-BF79-050F3AB26C4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AAE-441F-BF79-050F3AB26C4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AAE-441F-BF79-050F3AB26C46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AAE-441F-BF79-050F3AB26C46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AAE-441F-BF79-050F3AB26C46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AAE-441F-BF79-050F3AB26C46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AAE-441F-BF79-050F3AB26C46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AAE-441F-BF79-050F3AB26C46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AAE-441F-BF79-050F3AB26C46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2005 to 2010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0"/>
          <c:order val="10"/>
          <c:tx>
            <c:strRef>
              <c:f>GRAPH!$M$2</c:f>
              <c:strCache>
                <c:ptCount val="1"/>
                <c:pt idx="0">
                  <c:v>2005 to 2010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F8-4CAB-9A2A-6B67355FBB4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21F8-4CAB-9A2A-6B67355FBB4E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GRAPH!$M$3:$M$20</c:f>
              <c:numCache>
                <c:formatCode>#,##0</c:formatCode>
                <c:ptCount val="18"/>
                <c:pt idx="0">
                  <c:v>-163266</c:v>
                </c:pt>
                <c:pt idx="1">
                  <c:v>-774224</c:v>
                </c:pt>
                <c:pt idx="2">
                  <c:v>-261665</c:v>
                </c:pt>
                <c:pt idx="3">
                  <c:v>337891</c:v>
                </c:pt>
                <c:pt idx="4">
                  <c:v>-606703</c:v>
                </c:pt>
                <c:pt idx="5">
                  <c:v>-132898</c:v>
                </c:pt>
                <c:pt idx="6">
                  <c:v>-400934</c:v>
                </c:pt>
                <c:pt idx="7">
                  <c:v>-13638</c:v>
                </c:pt>
                <c:pt idx="8">
                  <c:v>8382</c:v>
                </c:pt>
                <c:pt idx="9">
                  <c:v>172459</c:v>
                </c:pt>
                <c:pt idx="10">
                  <c:v>942834</c:v>
                </c:pt>
                <c:pt idx="11">
                  <c:v>488257</c:v>
                </c:pt>
                <c:pt idx="12">
                  <c:v>293383</c:v>
                </c:pt>
                <c:pt idx="13">
                  <c:v>132101</c:v>
                </c:pt>
                <c:pt idx="14">
                  <c:v>313280</c:v>
                </c:pt>
                <c:pt idx="15">
                  <c:v>317497</c:v>
                </c:pt>
                <c:pt idx="16">
                  <c:v>163250</c:v>
                </c:pt>
                <c:pt idx="17">
                  <c:v>133321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1F8-4CAB-9A2A-6B67355FB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21F8-4CAB-9A2A-6B67355FBB4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21F8-4CAB-9A2A-6B67355FBB4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1F8-4CAB-9A2A-6B67355FBB4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1F8-4CAB-9A2A-6B67355FBB4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1F8-4CAB-9A2A-6B67355FBB4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1F8-4CAB-9A2A-6B67355FBB4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1F8-4CAB-9A2A-6B67355FBB4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1F8-4CAB-9A2A-6B67355FBB4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1F8-4CAB-9A2A-6B67355FBB4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1F8-4CAB-9A2A-6B67355FBB4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1F8-4CAB-9A2A-6B67355FBB4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1F8-4CAB-9A2A-6B67355FBB4E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1F8-4CAB-9A2A-6B67355FBB4E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1F8-4CAB-9A2A-6B67355FBB4E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1F8-4CAB-9A2A-6B67355FBB4E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1F8-4CAB-9A2A-6B67355FBB4E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1F8-4CAB-9A2A-6B67355FBB4E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1F8-4CAB-9A2A-6B67355FBB4E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1F8-4CAB-9A2A-6B67355FBB4E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1F8-4CAB-9A2A-6B67355FBB4E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1F8-4CAB-9A2A-6B67355FBB4E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1F8-4CAB-9A2A-6B67355FBB4E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1F8-4CAB-9A2A-6B67355FBB4E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1F8-4CAB-9A2A-6B67355FBB4E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2010 to 2015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1"/>
          <c:order val="11"/>
          <c:tx>
            <c:strRef>
              <c:f>GRAPH!$N$2</c:f>
              <c:strCache>
                <c:ptCount val="1"/>
                <c:pt idx="0">
                  <c:v>2010 to 2015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32B-459E-BA1B-FCBC20FAFD1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32B-459E-BA1B-FCBC20FAFD17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GRAPH!$N$3:$N$20</c:f>
              <c:numCache>
                <c:formatCode>#,##0</c:formatCode>
                <c:ptCount val="18"/>
                <c:pt idx="0">
                  <c:v>39586</c:v>
                </c:pt>
                <c:pt idx="1">
                  <c:v>-126812</c:v>
                </c:pt>
                <c:pt idx="2">
                  <c:v>-745434</c:v>
                </c:pt>
                <c:pt idx="3">
                  <c:v>-244335</c:v>
                </c:pt>
                <c:pt idx="4">
                  <c:v>475688</c:v>
                </c:pt>
                <c:pt idx="5">
                  <c:v>-273661</c:v>
                </c:pt>
                <c:pt idx="6">
                  <c:v>116262</c:v>
                </c:pt>
                <c:pt idx="7">
                  <c:v>-172285</c:v>
                </c:pt>
                <c:pt idx="8">
                  <c:v>207404</c:v>
                </c:pt>
                <c:pt idx="9">
                  <c:v>314799</c:v>
                </c:pt>
                <c:pt idx="10">
                  <c:v>465316</c:v>
                </c:pt>
                <c:pt idx="11">
                  <c:v>1190154</c:v>
                </c:pt>
                <c:pt idx="12">
                  <c:v>639221</c:v>
                </c:pt>
                <c:pt idx="13">
                  <c:v>331855</c:v>
                </c:pt>
                <c:pt idx="14">
                  <c:v>204727</c:v>
                </c:pt>
                <c:pt idx="15">
                  <c:v>278302</c:v>
                </c:pt>
                <c:pt idx="16">
                  <c:v>218713</c:v>
                </c:pt>
                <c:pt idx="17">
                  <c:v>6378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D32B-459E-BA1B-FCBC20FAF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D32B-459E-BA1B-FCBC20FAFD17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D32B-459E-BA1B-FCBC20FAFD17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32B-459E-BA1B-FCBC20FAFD1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32B-459E-BA1B-FCBC20FAFD1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32B-459E-BA1B-FCBC20FAFD1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32B-459E-BA1B-FCBC20FAFD1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32B-459E-BA1B-FCBC20FAFD1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32B-459E-BA1B-FCBC20FAFD1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32B-459E-BA1B-FCBC20FAFD1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32B-459E-BA1B-FCBC20FAFD1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32B-459E-BA1B-FCBC20FAFD1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32B-459E-BA1B-FCBC20FAFD1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32B-459E-BA1B-FCBC20FAFD1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32B-459E-BA1B-FCBC20FAFD17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32B-459E-BA1B-FCBC20FAFD17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32B-459E-BA1B-FCBC20FAFD17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32B-459E-BA1B-FCBC20FAFD17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32B-459E-BA1B-FCBC20FAFD17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D32B-459E-BA1B-FCBC20FAFD1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D32B-459E-BA1B-FCBC20FAFD1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D32B-459E-BA1B-FCBC20FAFD1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D32B-459E-BA1B-FCBC20FAFD17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D32B-459E-BA1B-FCBC20FAFD17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D32B-459E-BA1B-FCBC20FAFD17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2015 to 2020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GRAPH!$O$2</c:f>
              <c:strCache>
                <c:ptCount val="1"/>
                <c:pt idx="0">
                  <c:v>2015 to 2020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6D2-4D45-8784-1BCC028A73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6D2-4D45-8784-1BCC028A7308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GRAPH!$O$3:$O$20</c:f>
              <c:numCache>
                <c:formatCode>#,##0</c:formatCode>
                <c:ptCount val="18"/>
                <c:pt idx="0">
                  <c:v>-482054</c:v>
                </c:pt>
                <c:pt idx="1">
                  <c:v>10434</c:v>
                </c:pt>
                <c:pt idx="2">
                  <c:v>-176823</c:v>
                </c:pt>
                <c:pt idx="3">
                  <c:v>-675861</c:v>
                </c:pt>
                <c:pt idx="4">
                  <c:v>-138757</c:v>
                </c:pt>
                <c:pt idx="5">
                  <c:v>380254</c:v>
                </c:pt>
                <c:pt idx="6">
                  <c:v>-503807</c:v>
                </c:pt>
                <c:pt idx="7">
                  <c:v>-59883</c:v>
                </c:pt>
                <c:pt idx="8">
                  <c:v>-466656</c:v>
                </c:pt>
                <c:pt idx="9">
                  <c:v>-2425</c:v>
                </c:pt>
                <c:pt idx="10">
                  <c:v>74822</c:v>
                </c:pt>
                <c:pt idx="11">
                  <c:v>280218</c:v>
                </c:pt>
                <c:pt idx="12">
                  <c:v>992913</c:v>
                </c:pt>
                <c:pt idx="13">
                  <c:v>518209</c:v>
                </c:pt>
                <c:pt idx="14">
                  <c:v>219606</c:v>
                </c:pt>
                <c:pt idx="15">
                  <c:v>245795</c:v>
                </c:pt>
                <c:pt idx="16">
                  <c:v>295020</c:v>
                </c:pt>
                <c:pt idx="17">
                  <c:v>255859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46D2-4D45-8784-1BCC028A7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46D2-4D45-8784-1BCC028A730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46D2-4D45-8784-1BCC028A7308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6D2-4D45-8784-1BCC028A730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6D2-4D45-8784-1BCC028A730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6D2-4D45-8784-1BCC028A730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6D2-4D45-8784-1BCC028A730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6D2-4D45-8784-1BCC028A730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6D2-4D45-8784-1BCC028A730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6D2-4D45-8784-1BCC028A730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6D2-4D45-8784-1BCC028A730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6D2-4D45-8784-1BCC028A730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6D2-4D45-8784-1BCC028A730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6D2-4D45-8784-1BCC028A730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6D2-4D45-8784-1BCC028A7308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6D2-4D45-8784-1BCC028A7308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6D2-4D45-8784-1BCC028A7308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6D2-4D45-8784-1BCC028A7308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6D2-4D45-8784-1BCC028A7308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46D2-4D45-8784-1BCC028A7308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46D2-4D45-8784-1BCC028A7308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46D2-4D45-8784-1BCC028A7308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46D2-4D45-8784-1BCC028A7308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46D2-4D45-8784-1BCC028A7308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46D2-4D45-8784-1BCC028A7308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2020 to 2025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GRAPH!$P$2</c:f>
              <c:strCache>
                <c:ptCount val="1"/>
                <c:pt idx="0">
                  <c:v>2020 to 2025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314-490F-A306-7D7D70025A5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1314-490F-A306-7D7D70025A52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GRAPH!$P$3:$P$20</c:f>
              <c:numCache>
                <c:formatCode>#,##0</c:formatCode>
                <c:ptCount val="18"/>
                <c:pt idx="0">
                  <c:v>-548665</c:v>
                </c:pt>
                <c:pt idx="1">
                  <c:v>-522529</c:v>
                </c:pt>
                <c:pt idx="2">
                  <c:v>17582</c:v>
                </c:pt>
                <c:pt idx="3">
                  <c:v>-260409</c:v>
                </c:pt>
                <c:pt idx="4">
                  <c:v>-794924</c:v>
                </c:pt>
                <c:pt idx="5">
                  <c:v>-222980</c:v>
                </c:pt>
                <c:pt idx="6">
                  <c:v>305782</c:v>
                </c:pt>
                <c:pt idx="7">
                  <c:v>-604660</c:v>
                </c:pt>
                <c:pt idx="8">
                  <c:v>-44485</c:v>
                </c:pt>
                <c:pt idx="9">
                  <c:v>-533623</c:v>
                </c:pt>
                <c:pt idx="10">
                  <c:v>16613</c:v>
                </c:pt>
                <c:pt idx="11">
                  <c:v>41024</c:v>
                </c:pt>
                <c:pt idx="12">
                  <c:v>329152</c:v>
                </c:pt>
                <c:pt idx="13">
                  <c:v>1023215</c:v>
                </c:pt>
                <c:pt idx="14">
                  <c:v>542882</c:v>
                </c:pt>
                <c:pt idx="15">
                  <c:v>220173</c:v>
                </c:pt>
                <c:pt idx="16">
                  <c:v>243722</c:v>
                </c:pt>
                <c:pt idx="17">
                  <c:v>403395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1314-490F-A306-7D7D70025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314-490F-A306-7D7D70025A5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3-1314-490F-A306-7D7D70025A52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1314-490F-A306-7D7D70025A5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314-490F-A306-7D7D70025A5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314-490F-A306-7D7D70025A5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314-490F-A306-7D7D70025A5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314-490F-A306-7D7D70025A5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314-490F-A306-7D7D70025A5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314-490F-A306-7D7D70025A5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314-490F-A306-7D7D70025A5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314-490F-A306-7D7D70025A52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314-490F-A306-7D7D70025A5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314-490F-A306-7D7D70025A5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314-490F-A306-7D7D70025A5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314-490F-A306-7D7D70025A52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314-490F-A306-7D7D70025A52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314-490F-A306-7D7D70025A52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314-490F-A306-7D7D70025A52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314-490F-A306-7D7D70025A52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314-490F-A306-7D7D70025A52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314-490F-A306-7D7D70025A52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314-490F-A306-7D7D70025A52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1314-490F-A306-7D7D70025A52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1314-490F-A306-7D7D70025A52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2025 to 2030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4"/>
          <c:order val="14"/>
          <c:tx>
            <c:strRef>
              <c:f>GRAPH!$Q$2</c:f>
              <c:strCache>
                <c:ptCount val="1"/>
                <c:pt idx="0">
                  <c:v>2025 to 2030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A3-4DB4-BC7B-1BF9CB4EA5B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26A3-4DB4-BC7B-1BF9CB4EA5B8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GRAPH!$Q$3:$Q$20</c:f>
              <c:numCache>
                <c:formatCode>#,##0</c:formatCode>
                <c:ptCount val="18"/>
                <c:pt idx="0">
                  <c:v>125926</c:v>
                </c:pt>
                <c:pt idx="1">
                  <c:v>-533331</c:v>
                </c:pt>
                <c:pt idx="2">
                  <c:v>-515500</c:v>
                </c:pt>
                <c:pt idx="3">
                  <c:v>21920</c:v>
                </c:pt>
                <c:pt idx="4">
                  <c:v>-227996</c:v>
                </c:pt>
                <c:pt idx="5">
                  <c:v>-729511</c:v>
                </c:pt>
                <c:pt idx="6">
                  <c:v>-182995</c:v>
                </c:pt>
                <c:pt idx="7">
                  <c:v>327552</c:v>
                </c:pt>
                <c:pt idx="8">
                  <c:v>-583280</c:v>
                </c:pt>
                <c:pt idx="9">
                  <c:v>-22938</c:v>
                </c:pt>
                <c:pt idx="10">
                  <c:v>-507197</c:v>
                </c:pt>
                <c:pt idx="11">
                  <c:v>41575</c:v>
                </c:pt>
                <c:pt idx="12">
                  <c:v>66218</c:v>
                </c:pt>
                <c:pt idx="13">
                  <c:v>341842</c:v>
                </c:pt>
                <c:pt idx="14">
                  <c:v>998922</c:v>
                </c:pt>
                <c:pt idx="15">
                  <c:v>524401</c:v>
                </c:pt>
                <c:pt idx="16">
                  <c:v>214402</c:v>
                </c:pt>
                <c:pt idx="17">
                  <c:v>391505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26A3-4DB4-BC7B-1BF9CB4EA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26A3-4DB4-BC7B-1BF9CB4EA5B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26A3-4DB4-BC7B-1BF9CB4EA5B8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6A3-4DB4-BC7B-1BF9CB4EA5B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6A3-4DB4-BC7B-1BF9CB4EA5B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6A3-4DB4-BC7B-1BF9CB4EA5B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6A3-4DB4-BC7B-1BF9CB4EA5B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6A3-4DB4-BC7B-1BF9CB4EA5B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6A3-4DB4-BC7B-1BF9CB4EA5B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6A3-4DB4-BC7B-1BF9CB4EA5B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6A3-4DB4-BC7B-1BF9CB4EA5B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6A3-4DB4-BC7B-1BF9CB4EA5B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6A3-4DB4-BC7B-1BF9CB4EA5B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6A3-4DB4-BC7B-1BF9CB4EA5B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6A3-4DB4-BC7B-1BF9CB4EA5B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6A3-4DB4-BC7B-1BF9CB4EA5B8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6A3-4DB4-BC7B-1BF9CB4EA5B8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6A3-4DB4-BC7B-1BF9CB4EA5B8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6A3-4DB4-BC7B-1BF9CB4EA5B8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6A3-4DB4-BC7B-1BF9CB4EA5B8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6A3-4DB4-BC7B-1BF9CB4EA5B8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6A3-4DB4-BC7B-1BF9CB4EA5B8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26A3-4DB4-BC7B-1BF9CB4EA5B8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26A3-4DB4-BC7B-1BF9CB4EA5B8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26A3-4DB4-BC7B-1BF9CB4EA5B8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2030 to 2035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5"/>
          <c:order val="15"/>
          <c:tx>
            <c:strRef>
              <c:f>GRAPH!$R$2</c:f>
              <c:strCache>
                <c:ptCount val="1"/>
                <c:pt idx="0">
                  <c:v>2030 to 2035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78C-43E6-A0AE-DD56F4D6919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78C-43E6-A0AE-DD56F4D6919E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GRAPH!$R$3:$R$20</c:f>
              <c:numCache>
                <c:formatCode>#,##0</c:formatCode>
                <c:ptCount val="18"/>
                <c:pt idx="0">
                  <c:v>217317</c:v>
                </c:pt>
                <c:pt idx="1">
                  <c:v>125114</c:v>
                </c:pt>
                <c:pt idx="2">
                  <c:v>-529968</c:v>
                </c:pt>
                <c:pt idx="3">
                  <c:v>-512872</c:v>
                </c:pt>
                <c:pt idx="4">
                  <c:v>19807</c:v>
                </c:pt>
                <c:pt idx="5">
                  <c:v>-235640</c:v>
                </c:pt>
                <c:pt idx="6">
                  <c:v>-739157</c:v>
                </c:pt>
                <c:pt idx="7">
                  <c:v>-186083</c:v>
                </c:pt>
                <c:pt idx="8">
                  <c:v>326794</c:v>
                </c:pt>
                <c:pt idx="9">
                  <c:v>-582224</c:v>
                </c:pt>
                <c:pt idx="10">
                  <c:v>-19636</c:v>
                </c:pt>
                <c:pt idx="11">
                  <c:v>-497223</c:v>
                </c:pt>
                <c:pt idx="12">
                  <c:v>50654</c:v>
                </c:pt>
                <c:pt idx="13">
                  <c:v>81426</c:v>
                </c:pt>
                <c:pt idx="14">
                  <c:v>347326</c:v>
                </c:pt>
                <c:pt idx="15">
                  <c:v>954221</c:v>
                </c:pt>
                <c:pt idx="16">
                  <c:v>480127</c:v>
                </c:pt>
                <c:pt idx="17">
                  <c:v>369689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E78C-43E6-A0AE-DD56F4D69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E78C-43E6-A0AE-DD56F4D6919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E78C-43E6-A0AE-DD56F4D6919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78C-43E6-A0AE-DD56F4D6919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78C-43E6-A0AE-DD56F4D6919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78C-43E6-A0AE-DD56F4D6919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78C-43E6-A0AE-DD56F4D6919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78C-43E6-A0AE-DD56F4D6919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78C-43E6-A0AE-DD56F4D6919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78C-43E6-A0AE-DD56F4D6919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78C-43E6-A0AE-DD56F4D6919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78C-43E6-A0AE-DD56F4D6919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78C-43E6-A0AE-DD56F4D6919E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78C-43E6-A0AE-DD56F4D6919E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78C-43E6-A0AE-DD56F4D6919E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78C-43E6-A0AE-DD56F4D6919E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78C-43E6-A0AE-DD56F4D6919E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78C-43E6-A0AE-DD56F4D6919E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78C-43E6-A0AE-DD56F4D6919E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78C-43E6-A0AE-DD56F4D6919E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78C-43E6-A0AE-DD56F4D6919E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78C-43E6-A0AE-DD56F4D6919E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E78C-43E6-A0AE-DD56F4D6919E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78C-43E6-A0AE-DD56F4D6919E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E78C-43E6-A0AE-DD56F4D6919E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2035 to 2040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6"/>
          <c:order val="16"/>
          <c:tx>
            <c:strRef>
              <c:f>GRAPH!$S$2</c:f>
              <c:strCache>
                <c:ptCount val="1"/>
                <c:pt idx="0">
                  <c:v>2035 to 2040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1C8-4C23-AAB6-6E478841D2D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1C8-4C23-AAB6-6E478841D2D4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GRAPH!$S$3:$S$20</c:f>
              <c:numCache>
                <c:formatCode>#,##0</c:formatCode>
                <c:ptCount val="18"/>
                <c:pt idx="0">
                  <c:v>-53960</c:v>
                </c:pt>
                <c:pt idx="1">
                  <c:v>215094</c:v>
                </c:pt>
                <c:pt idx="2">
                  <c:v>124517</c:v>
                </c:pt>
                <c:pt idx="3">
                  <c:v>-526713</c:v>
                </c:pt>
                <c:pt idx="4">
                  <c:v>-507535</c:v>
                </c:pt>
                <c:pt idx="5">
                  <c:v>20834</c:v>
                </c:pt>
                <c:pt idx="6">
                  <c:v>-235662</c:v>
                </c:pt>
                <c:pt idx="7">
                  <c:v>-738101</c:v>
                </c:pt>
                <c:pt idx="8">
                  <c:v>-183990</c:v>
                </c:pt>
                <c:pt idx="9">
                  <c:v>329125</c:v>
                </c:pt>
                <c:pt idx="10">
                  <c:v>-577943</c:v>
                </c:pt>
                <c:pt idx="11">
                  <c:v>-13551</c:v>
                </c:pt>
                <c:pt idx="12">
                  <c:v>-483280</c:v>
                </c:pt>
                <c:pt idx="13">
                  <c:v>62956</c:v>
                </c:pt>
                <c:pt idx="14">
                  <c:v>100806</c:v>
                </c:pt>
                <c:pt idx="15">
                  <c:v>347084</c:v>
                </c:pt>
                <c:pt idx="16">
                  <c:v>863182</c:v>
                </c:pt>
                <c:pt idx="17">
                  <c:v>581727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41C8-4C23-AAB6-6E478841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41C8-4C23-AAB6-6E478841D2D4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41C8-4C23-AAB6-6E478841D2D4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1C8-4C23-AAB6-6E478841D2D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1C8-4C23-AAB6-6E478841D2D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1C8-4C23-AAB6-6E478841D2D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1C8-4C23-AAB6-6E478841D2D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1C8-4C23-AAB6-6E478841D2D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1C8-4C23-AAB6-6E478841D2D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1C8-4C23-AAB6-6E478841D2D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1C8-4C23-AAB6-6E478841D2D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1C8-4C23-AAB6-6E478841D2D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1C8-4C23-AAB6-6E478841D2D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1C8-4C23-AAB6-6E478841D2D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1C8-4C23-AAB6-6E478841D2D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1C8-4C23-AAB6-6E478841D2D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1C8-4C23-AAB6-6E478841D2D4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1C8-4C23-AAB6-6E478841D2D4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1C8-4C23-AAB6-6E478841D2D4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41C8-4C23-AAB6-6E478841D2D4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41C8-4C23-AAB6-6E478841D2D4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41C8-4C23-AAB6-6E478841D2D4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41C8-4C23-AAB6-6E478841D2D4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41C8-4C23-AAB6-6E478841D2D4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41C8-4C23-AAB6-6E478841D2D4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2040 to 2045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7"/>
          <c:order val="17"/>
          <c:tx>
            <c:strRef>
              <c:f>GRAPH!$T$2</c:f>
              <c:strCache>
                <c:ptCount val="1"/>
                <c:pt idx="0">
                  <c:v>2040 to 2045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E37-4ADE-BE88-64090E2EF52B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GRAPH!$T$3:$T$20</c:f>
              <c:numCache>
                <c:formatCode>#,##0</c:formatCode>
                <c:ptCount val="18"/>
                <c:pt idx="0">
                  <c:v>-133149</c:v>
                </c:pt>
                <c:pt idx="1">
                  <c:v>-53452</c:v>
                </c:pt>
                <c:pt idx="2">
                  <c:v>213987</c:v>
                </c:pt>
                <c:pt idx="3">
                  <c:v>124386</c:v>
                </c:pt>
                <c:pt idx="4">
                  <c:v>-520159</c:v>
                </c:pt>
                <c:pt idx="5">
                  <c:v>-507869</c:v>
                </c:pt>
                <c:pt idx="6">
                  <c:v>21414</c:v>
                </c:pt>
                <c:pt idx="7">
                  <c:v>-234981</c:v>
                </c:pt>
                <c:pt idx="8">
                  <c:v>-736391</c:v>
                </c:pt>
                <c:pt idx="9">
                  <c:v>-181774</c:v>
                </c:pt>
                <c:pt idx="10">
                  <c:v>332019</c:v>
                </c:pt>
                <c:pt idx="11">
                  <c:v>-571639</c:v>
                </c:pt>
                <c:pt idx="12">
                  <c:v>-6316</c:v>
                </c:pt>
                <c:pt idx="13">
                  <c:v>-464584</c:v>
                </c:pt>
                <c:pt idx="14">
                  <c:v>76738</c:v>
                </c:pt>
                <c:pt idx="15">
                  <c:v>125084</c:v>
                </c:pt>
                <c:pt idx="16">
                  <c:v>330100</c:v>
                </c:pt>
                <c:pt idx="17">
                  <c:v>1023211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3E37-4ADE-BE88-64090E2EF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3E37-4ADE-BE88-64090E2EF52B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3E37-4ADE-BE88-64090E2EF52B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37-4ADE-BE88-64090E2EF52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E37-4ADE-BE88-64090E2EF52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E37-4ADE-BE88-64090E2EF52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E37-4ADE-BE88-64090E2EF52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E37-4ADE-BE88-64090E2EF52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E37-4ADE-BE88-64090E2EF52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E37-4ADE-BE88-64090E2EF52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E37-4ADE-BE88-64090E2EF52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E37-4ADE-BE88-64090E2EF52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E37-4ADE-BE88-64090E2EF52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E37-4ADE-BE88-64090E2EF52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3E37-4ADE-BE88-64090E2EF52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E37-4ADE-BE88-64090E2EF52B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3E37-4ADE-BE88-64090E2EF52B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E37-4ADE-BE88-64090E2EF52B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3E37-4ADE-BE88-64090E2EF52B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E37-4ADE-BE88-64090E2EF52B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3E37-4ADE-BE88-64090E2EF52B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E37-4ADE-BE88-64090E2EF52B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3E37-4ADE-BE88-64090E2EF52B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E37-4ADE-BE88-64090E2EF52B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3E37-4ADE-BE88-64090E2EF52B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>
                <a:solidFill>
                  <a:sysClr val="windowText" lastClr="000000"/>
                </a:solidFill>
              </a:rPr>
              <a:t>1955 to 1960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GRAPH!$C$2</c:f>
              <c:strCache>
                <c:ptCount val="1"/>
                <c:pt idx="0">
                  <c:v>1955 to 1960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433-4D18-99ED-5A523AE55F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433-4D18-99ED-5A523AE55F02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GRAPH!$C$3:$C$20</c:f>
              <c:numCache>
                <c:formatCode>#,##0</c:formatCode>
                <c:ptCount val="18"/>
                <c:pt idx="0">
                  <c:v>914163</c:v>
                </c:pt>
                <c:pt idx="1">
                  <c:v>201234</c:v>
                </c:pt>
                <c:pt idx="2">
                  <c:v>172916</c:v>
                </c:pt>
                <c:pt idx="3">
                  <c:v>-11757</c:v>
                </c:pt>
                <c:pt idx="4">
                  <c:v>525049</c:v>
                </c:pt>
                <c:pt idx="5">
                  <c:v>474059</c:v>
                </c:pt>
                <c:pt idx="6">
                  <c:v>166886</c:v>
                </c:pt>
                <c:pt idx="7">
                  <c:v>248158</c:v>
                </c:pt>
                <c:pt idx="8">
                  <c:v>133408</c:v>
                </c:pt>
                <c:pt idx="9">
                  <c:v>85880</c:v>
                </c:pt>
                <c:pt idx="10">
                  <c:v>204675</c:v>
                </c:pt>
                <c:pt idx="11">
                  <c:v>49544</c:v>
                </c:pt>
                <c:pt idx="12">
                  <c:v>86065</c:v>
                </c:pt>
                <c:pt idx="13">
                  <c:v>45528</c:v>
                </c:pt>
                <c:pt idx="14">
                  <c:v>105260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18-99ED-5A523AE55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433-4D18-99ED-5A523AE55F0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433-4D18-99ED-5A523AE55F0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433-4D18-99ED-5A523AE55F0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433-4D18-99ED-5A523AE55F0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433-4D18-99ED-5A523AE55F0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433-4D18-99ED-5A523AE55F0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433-4D18-99ED-5A523AE55F0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433-4D18-99ED-5A523AE55F02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433-4D18-99ED-5A523AE55F0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433-4D18-99ED-5A523AE55F0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433-4D18-99ED-5A523AE55F0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433-4D18-99ED-5A523AE55F02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433-4D18-99ED-5A523AE55F02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433-4D18-99ED-5A523AE55F02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433-4D18-99ED-5A523AE55F02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433-4D18-99ED-5A523AE55F02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433-4D18-99ED-5A523AE55F02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433-4D18-99ED-5A523AE55F02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433-4D18-99ED-5A523AE55F02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433-4D18-99ED-5A523AE55F02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433-4D18-99ED-5A523AE55F02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433-4D18-99ED-5A523AE55F02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2045 to 2050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8"/>
          <c:order val="18"/>
          <c:tx>
            <c:strRef>
              <c:f>GRAPH!$U$2</c:f>
              <c:strCache>
                <c:ptCount val="1"/>
                <c:pt idx="0">
                  <c:v>2045 to 2050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A1B-4AAF-A123-FBD5ED682086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GRAPH!$U$3:$U$20</c:f>
              <c:numCache>
                <c:formatCode>#,##0</c:formatCode>
                <c:ptCount val="18"/>
                <c:pt idx="0">
                  <c:v>-104387</c:v>
                </c:pt>
                <c:pt idx="1">
                  <c:v>-131730</c:v>
                </c:pt>
                <c:pt idx="2">
                  <c:v>-53146</c:v>
                </c:pt>
                <c:pt idx="3">
                  <c:v>212847</c:v>
                </c:pt>
                <c:pt idx="4">
                  <c:v>123771</c:v>
                </c:pt>
                <c:pt idx="5">
                  <c:v>-522600</c:v>
                </c:pt>
                <c:pt idx="6">
                  <c:v>-509124</c:v>
                </c:pt>
                <c:pt idx="7">
                  <c:v>21916</c:v>
                </c:pt>
                <c:pt idx="8">
                  <c:v>-234459</c:v>
                </c:pt>
                <c:pt idx="9">
                  <c:v>-735563</c:v>
                </c:pt>
                <c:pt idx="10">
                  <c:v>-179065</c:v>
                </c:pt>
                <c:pt idx="11">
                  <c:v>334948</c:v>
                </c:pt>
                <c:pt idx="12">
                  <c:v>-563252</c:v>
                </c:pt>
                <c:pt idx="13">
                  <c:v>1920</c:v>
                </c:pt>
                <c:pt idx="14">
                  <c:v>-438503</c:v>
                </c:pt>
                <c:pt idx="15">
                  <c:v>92534</c:v>
                </c:pt>
                <c:pt idx="16">
                  <c:v>155291</c:v>
                </c:pt>
                <c:pt idx="17">
                  <c:v>857228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6A1B-4AAF-A123-FBD5ED682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6A1B-4AAF-A123-FBD5ED682086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6A1B-4AAF-A123-FBD5ED682086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A1B-4AAF-A123-FBD5ED68208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A1B-4AAF-A123-FBD5ED68208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A1B-4AAF-A123-FBD5ED68208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A1B-4AAF-A123-FBD5ED68208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A1B-4AAF-A123-FBD5ED68208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A1B-4AAF-A123-FBD5ED68208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A1B-4AAF-A123-FBD5ED68208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A1B-4AAF-A123-FBD5ED68208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A1B-4AAF-A123-FBD5ED68208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A1B-4AAF-A123-FBD5ED68208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A1B-4AAF-A123-FBD5ED68208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A1B-4AAF-A123-FBD5ED68208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A1B-4AAF-A123-FBD5ED682086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A1B-4AAF-A123-FBD5ED68208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A1B-4AAF-A123-FBD5ED68208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A1B-4AAF-A123-FBD5ED68208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A1B-4AAF-A123-FBD5ED682086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A1B-4AAF-A123-FBD5ED682086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6A1B-4AAF-A123-FBD5ED682086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A1B-4AAF-A123-FBD5ED682086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6A1B-4AAF-A123-FBD5ED682086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A1B-4AAF-A123-FBD5ED682086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2050 to 2055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9"/>
          <c:order val="19"/>
          <c:tx>
            <c:strRef>
              <c:f>GRAPH!$V$2</c:f>
              <c:strCache>
                <c:ptCount val="1"/>
                <c:pt idx="0">
                  <c:v>2050 to 2055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FFC-4525-AB08-5824D967380B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GRAPH!$V$3:$V$20</c:f>
              <c:numCache>
                <c:formatCode>#,##0</c:formatCode>
                <c:ptCount val="18"/>
                <c:pt idx="0">
                  <c:v>-198134</c:v>
                </c:pt>
                <c:pt idx="1">
                  <c:v>-103287</c:v>
                </c:pt>
                <c:pt idx="2">
                  <c:v>-131018</c:v>
                </c:pt>
                <c:pt idx="3">
                  <c:v>-53034</c:v>
                </c:pt>
                <c:pt idx="4">
                  <c:v>210508</c:v>
                </c:pt>
                <c:pt idx="5">
                  <c:v>123557</c:v>
                </c:pt>
                <c:pt idx="6">
                  <c:v>-524291</c:v>
                </c:pt>
                <c:pt idx="7">
                  <c:v>-509137</c:v>
                </c:pt>
                <c:pt idx="8">
                  <c:v>22621</c:v>
                </c:pt>
                <c:pt idx="9">
                  <c:v>-234279</c:v>
                </c:pt>
                <c:pt idx="10">
                  <c:v>-734379</c:v>
                </c:pt>
                <c:pt idx="11">
                  <c:v>-175482</c:v>
                </c:pt>
                <c:pt idx="12">
                  <c:v>338106</c:v>
                </c:pt>
                <c:pt idx="13">
                  <c:v>-550813</c:v>
                </c:pt>
                <c:pt idx="14">
                  <c:v>11715</c:v>
                </c:pt>
                <c:pt idx="15">
                  <c:v>-397561</c:v>
                </c:pt>
                <c:pt idx="16">
                  <c:v>109197</c:v>
                </c:pt>
                <c:pt idx="17">
                  <c:v>588901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8FFC-4525-AB08-5824D9673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8FFC-4525-AB08-5824D967380B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8FFC-4525-AB08-5824D967380B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FFC-4525-AB08-5824D967380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FFC-4525-AB08-5824D967380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FFC-4525-AB08-5824D967380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FFC-4525-AB08-5824D967380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FFC-4525-AB08-5824D967380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FFC-4525-AB08-5824D967380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FFC-4525-AB08-5824D967380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FFC-4525-AB08-5824D967380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FFC-4525-AB08-5824D967380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FFC-4525-AB08-5824D967380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FFC-4525-AB08-5824D967380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FFC-4525-AB08-5824D967380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FFC-4525-AB08-5824D967380B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FFC-4525-AB08-5824D967380B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FFC-4525-AB08-5824D967380B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FFC-4525-AB08-5824D967380B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FFC-4525-AB08-5824D967380B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FFC-4525-AB08-5824D967380B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8FFC-4525-AB08-5824D967380B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8FFC-4525-AB08-5824D967380B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8FFC-4525-AB08-5824D967380B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8FFC-4525-AB08-5824D967380B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23606209966563E-2"/>
          <c:y val="3.5352662205384272E-2"/>
          <c:w val="0.91090251337728878"/>
          <c:h val="0.8780035651296012"/>
        </c:manualLayout>
      </c:layout>
      <c:lineChart>
        <c:grouping val="standard"/>
        <c:varyColors val="0"/>
        <c:ser>
          <c:idx val="0"/>
          <c:order val="0"/>
          <c:tx>
            <c:strRef>
              <c:f>'그래프 (2)'!$Q$81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(2)'!$Q$82:$Q$96</c:f>
              <c:numCache>
                <c:formatCode>#,##0</c:formatCode>
                <c:ptCount val="15"/>
                <c:pt idx="1">
                  <c:v>34.17819157509615</c:v>
                </c:pt>
                <c:pt idx="2">
                  <c:v>46.155829549211639</c:v>
                </c:pt>
                <c:pt idx="3">
                  <c:v>50.862416439985459</c:v>
                </c:pt>
                <c:pt idx="4">
                  <c:v>45.636294243668182</c:v>
                </c:pt>
                <c:pt idx="5">
                  <c:v>31.088511254807337</c:v>
                </c:pt>
                <c:pt idx="6">
                  <c:v>24.590218199659713</c:v>
                </c:pt>
                <c:pt idx="7">
                  <c:v>34.850796447754625</c:v>
                </c:pt>
                <c:pt idx="8">
                  <c:v>46.876873893226914</c:v>
                </c:pt>
                <c:pt idx="9">
                  <c:v>56.941311037475337</c:v>
                </c:pt>
                <c:pt idx="10">
                  <c:v>63.543811791855696</c:v>
                </c:pt>
                <c:pt idx="11">
                  <c:v>68.663833690251749</c:v>
                </c:pt>
                <c:pt idx="12">
                  <c:v>72.755677496711613</c:v>
                </c:pt>
                <c:pt idx="13">
                  <c:v>73.910427195388365</c:v>
                </c:pt>
                <c:pt idx="14">
                  <c:v>73.345575531894653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AC-48E3-87B9-CA5260B37ED0}"/>
            </c:ext>
          </c:extLst>
        </c:ser>
        <c:ser>
          <c:idx val="1"/>
          <c:order val="1"/>
          <c:tx>
            <c:strRef>
              <c:f>'그래프 (2)'!$R$81</c:f>
              <c:strCache>
                <c:ptCount val="1"/>
                <c:pt idx="0">
                  <c:v>2005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(2)'!$R$82:$R$96</c:f>
              <c:numCache>
                <c:formatCode>#,##0</c:formatCode>
                <c:ptCount val="15"/>
                <c:pt idx="1">
                  <c:v>34.666019592709432</c:v>
                </c:pt>
                <c:pt idx="2">
                  <c:v>44.015148185032828</c:v>
                </c:pt>
                <c:pt idx="3">
                  <c:v>46.623580922811875</c:v>
                </c:pt>
                <c:pt idx="4">
                  <c:v>41.21597860558154</c:v>
                </c:pt>
                <c:pt idx="5">
                  <c:v>33.334553128499458</c:v>
                </c:pt>
                <c:pt idx="6">
                  <c:v>26.221883330355112</c:v>
                </c:pt>
                <c:pt idx="7">
                  <c:v>33.020566385424026</c:v>
                </c:pt>
                <c:pt idx="8">
                  <c:v>43.330722484413862</c:v>
                </c:pt>
                <c:pt idx="9">
                  <c:v>51.81076703084404</c:v>
                </c:pt>
                <c:pt idx="10">
                  <c:v>57.908690064039348</c:v>
                </c:pt>
                <c:pt idx="11">
                  <c:v>63.309966008372228</c:v>
                </c:pt>
                <c:pt idx="12">
                  <c:v>68.045444973210707</c:v>
                </c:pt>
                <c:pt idx="13">
                  <c:v>71.596243712501817</c:v>
                </c:pt>
                <c:pt idx="14">
                  <c:v>71.913860814860314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AC-48E3-87B9-CA5260B37ED0}"/>
            </c:ext>
          </c:extLst>
        </c:ser>
        <c:ser>
          <c:idx val="2"/>
          <c:order val="2"/>
          <c:tx>
            <c:strRef>
              <c:f>'그래프 (2)'!$S$81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(2)'!$S$82:$S$96</c:f>
              <c:numCache>
                <c:formatCode>#,##0</c:formatCode>
                <c:ptCount val="15"/>
                <c:pt idx="1">
                  <c:v>36.308865727857793</c:v>
                </c:pt>
                <c:pt idx="2">
                  <c:v>46.109266177831969</c:v>
                </c:pt>
                <c:pt idx="3">
                  <c:v>47.463130875262088</c:v>
                </c:pt>
                <c:pt idx="4">
                  <c:v>41.998896718762687</c:v>
                </c:pt>
                <c:pt idx="5">
                  <c:v>35.642836345769773</c:v>
                </c:pt>
                <c:pt idx="6">
                  <c:v>27.321073265813233</c:v>
                </c:pt>
                <c:pt idx="7">
                  <c:v>33.641560372590952</c:v>
                </c:pt>
                <c:pt idx="8">
                  <c:v>43.515017067240308</c:v>
                </c:pt>
                <c:pt idx="9">
                  <c:v>52.666217442494478</c:v>
                </c:pt>
                <c:pt idx="10">
                  <c:v>59.303555547718268</c:v>
                </c:pt>
                <c:pt idx="11">
                  <c:v>65.159633528403063</c:v>
                </c:pt>
                <c:pt idx="12">
                  <c:v>70.0846065208504</c:v>
                </c:pt>
                <c:pt idx="13">
                  <c:v>73.063458066665532</c:v>
                </c:pt>
                <c:pt idx="14">
                  <c:v>73.375560176710763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AC-48E3-87B9-CA5260B37ED0}"/>
            </c:ext>
          </c:extLst>
        </c:ser>
        <c:ser>
          <c:idx val="3"/>
          <c:order val="3"/>
          <c:tx>
            <c:strRef>
              <c:f>'그래프 (2)'!$T$81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(2)'!$T$82:$T$96</c:f>
              <c:numCache>
                <c:formatCode>#,##0</c:formatCode>
                <c:ptCount val="15"/>
                <c:pt idx="1">
                  <c:v>39.379421702412806</c:v>
                </c:pt>
                <c:pt idx="2">
                  <c:v>50.887365784324977</c:v>
                </c:pt>
                <c:pt idx="3">
                  <c:v>50.61470032999803</c:v>
                </c:pt>
                <c:pt idx="4">
                  <c:v>45.919176528326723</c:v>
                </c:pt>
                <c:pt idx="5">
                  <c:v>41.400901634118803</c:v>
                </c:pt>
                <c:pt idx="6">
                  <c:v>31.843441181847798</c:v>
                </c:pt>
                <c:pt idx="7">
                  <c:v>35.962126351098533</c:v>
                </c:pt>
                <c:pt idx="8">
                  <c:v>46.898049170300879</c:v>
                </c:pt>
                <c:pt idx="9">
                  <c:v>54.69439165422758</c:v>
                </c:pt>
                <c:pt idx="10">
                  <c:v>60.151079762624057</c:v>
                </c:pt>
                <c:pt idx="11">
                  <c:v>65.131232256088651</c:v>
                </c:pt>
                <c:pt idx="12">
                  <c:v>69.866645819896945</c:v>
                </c:pt>
                <c:pt idx="13">
                  <c:v>73.711642406035111</c:v>
                </c:pt>
                <c:pt idx="14">
                  <c:v>76.368186871800319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AC-48E3-87B9-CA5260B37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057616"/>
        <c:axId val="55005827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'그래프 (2)'!$U$81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'그래프 (2)'!$P$82:$P$96</c15:sqref>
                        </c15:formulaRef>
                      </c:ext>
                    </c:extLst>
                    <c:strCache>
                      <c:ptCount val="15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'그래프 (2)'!$U$82:$U$96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1">
                        <c:v>51.475670261810954</c:v>
                      </c:pt>
                      <c:pt idx="2">
                        <c:v>66.10348843343445</c:v>
                      </c:pt>
                      <c:pt idx="3">
                        <c:v>64.530314849462627</c:v>
                      </c:pt>
                      <c:pt idx="4">
                        <c:v>53.727630840793417</c:v>
                      </c:pt>
                      <c:pt idx="5">
                        <c:v>43.703272635786156</c:v>
                      </c:pt>
                      <c:pt idx="6">
                        <c:v>36.653741791629521</c:v>
                      </c:pt>
                      <c:pt idx="7">
                        <c:v>42.248612072667363</c:v>
                      </c:pt>
                      <c:pt idx="8">
                        <c:v>55.57311811470845</c:v>
                      </c:pt>
                      <c:pt idx="9">
                        <c:v>64.488501689026805</c:v>
                      </c:pt>
                      <c:pt idx="10">
                        <c:v>67.262520569305906</c:v>
                      </c:pt>
                      <c:pt idx="11">
                        <c:v>69.807521477405075</c:v>
                      </c:pt>
                      <c:pt idx="12">
                        <c:v>72.396007800005663</c:v>
                      </c:pt>
                      <c:pt idx="13">
                        <c:v>75.280926389272267</c:v>
                      </c:pt>
                      <c:pt idx="14">
                        <c:v>78.995406373205043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FAC-48E3-87B9-CA5260B37ED0}"/>
                  </c:ext>
                </c:extLst>
              </c15:ser>
            </c15:filteredLineSeries>
          </c:ext>
        </c:extLst>
      </c:lineChart>
      <c:catAx>
        <c:axId val="5500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8272"/>
        <c:crosses val="autoZero"/>
        <c:auto val="1"/>
        <c:lblAlgn val="ctr"/>
        <c:lblOffset val="100"/>
        <c:noMultiLvlLbl val="0"/>
      </c:catAx>
      <c:valAx>
        <c:axId val="5500582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0"/>
              <c:y val="0.3700271766949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7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8.8661015047364136E-2"/>
          <c:y val="5.7643300393747918E-2"/>
          <c:w val="9.1485423224579823E-2"/>
          <c:h val="0.242639968100479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23606209966563E-2"/>
          <c:y val="3.5352662205384272E-2"/>
          <c:w val="0.91090251337728878"/>
          <c:h val="0.8780035651296012"/>
        </c:manualLayout>
      </c:layout>
      <c:lineChart>
        <c:grouping val="standard"/>
        <c:varyColors val="0"/>
        <c:ser>
          <c:idx val="0"/>
          <c:order val="0"/>
          <c:tx>
            <c:strRef>
              <c:f>'그래프 (2)'!$Q$81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circle"/>
              <c:size val="11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6E-4868-943C-5AAA513F2386}"/>
              </c:ext>
            </c:extLst>
          </c:dPt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(2)'!$Q$82:$Q$96</c:f>
              <c:numCache>
                <c:formatCode>#,##0</c:formatCode>
                <c:ptCount val="15"/>
                <c:pt idx="1">
                  <c:v>34.17819157509615</c:v>
                </c:pt>
                <c:pt idx="2">
                  <c:v>46.155829549211639</c:v>
                </c:pt>
                <c:pt idx="3">
                  <c:v>50.862416439985459</c:v>
                </c:pt>
                <c:pt idx="4">
                  <c:v>45.636294243668182</c:v>
                </c:pt>
                <c:pt idx="5">
                  <c:v>31.088511254807337</c:v>
                </c:pt>
                <c:pt idx="6">
                  <c:v>24.590218199659713</c:v>
                </c:pt>
                <c:pt idx="7">
                  <c:v>34.850796447754625</c:v>
                </c:pt>
                <c:pt idx="8">
                  <c:v>46.876873893226914</c:v>
                </c:pt>
                <c:pt idx="9">
                  <c:v>56.941311037475337</c:v>
                </c:pt>
                <c:pt idx="10">
                  <c:v>63.543811791855696</c:v>
                </c:pt>
                <c:pt idx="11">
                  <c:v>68.663833690251749</c:v>
                </c:pt>
                <c:pt idx="12">
                  <c:v>72.755677496711613</c:v>
                </c:pt>
                <c:pt idx="13">
                  <c:v>73.910427195388365</c:v>
                </c:pt>
                <c:pt idx="14">
                  <c:v>73.345575531894653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AC-48E3-87B9-CA5260B37ED0}"/>
            </c:ext>
          </c:extLst>
        </c:ser>
        <c:ser>
          <c:idx val="1"/>
          <c:order val="1"/>
          <c:tx>
            <c:strRef>
              <c:f>'그래프 (2)'!$R$81</c:f>
              <c:strCache>
                <c:ptCount val="1"/>
                <c:pt idx="0">
                  <c:v>2005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circle"/>
              <c:size val="11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F6E-4868-943C-5AAA513F2386}"/>
              </c:ext>
            </c:extLst>
          </c:dPt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(2)'!$R$82:$R$96</c:f>
              <c:numCache>
                <c:formatCode>#,##0</c:formatCode>
                <c:ptCount val="15"/>
                <c:pt idx="1">
                  <c:v>34.666019592709432</c:v>
                </c:pt>
                <c:pt idx="2">
                  <c:v>44.015148185032828</c:v>
                </c:pt>
                <c:pt idx="3">
                  <c:v>46.623580922811875</c:v>
                </c:pt>
                <c:pt idx="4">
                  <c:v>41.21597860558154</c:v>
                </c:pt>
                <c:pt idx="5">
                  <c:v>33.334553128499458</c:v>
                </c:pt>
                <c:pt idx="6">
                  <c:v>26.221883330355112</c:v>
                </c:pt>
                <c:pt idx="7">
                  <c:v>33.020566385424026</c:v>
                </c:pt>
                <c:pt idx="8">
                  <c:v>43.330722484413862</c:v>
                </c:pt>
                <c:pt idx="9">
                  <c:v>51.81076703084404</c:v>
                </c:pt>
                <c:pt idx="10">
                  <c:v>57.908690064039348</c:v>
                </c:pt>
                <c:pt idx="11">
                  <c:v>63.309966008372228</c:v>
                </c:pt>
                <c:pt idx="12">
                  <c:v>68.045444973210707</c:v>
                </c:pt>
                <c:pt idx="13">
                  <c:v>71.596243712501817</c:v>
                </c:pt>
                <c:pt idx="14">
                  <c:v>71.913860814860314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AC-48E3-87B9-CA5260B37ED0}"/>
            </c:ext>
          </c:extLst>
        </c:ser>
        <c:ser>
          <c:idx val="2"/>
          <c:order val="2"/>
          <c:tx>
            <c:strRef>
              <c:f>'그래프 (2)'!$S$81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circle"/>
              <c:size val="11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F6E-4868-943C-5AAA513F2386}"/>
              </c:ext>
            </c:extLst>
          </c:dPt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(2)'!$S$82:$S$96</c:f>
              <c:numCache>
                <c:formatCode>#,##0</c:formatCode>
                <c:ptCount val="15"/>
                <c:pt idx="1">
                  <c:v>36.308865727857793</c:v>
                </c:pt>
                <c:pt idx="2">
                  <c:v>46.109266177831969</c:v>
                </c:pt>
                <c:pt idx="3">
                  <c:v>47.463130875262088</c:v>
                </c:pt>
                <c:pt idx="4">
                  <c:v>41.998896718762687</c:v>
                </c:pt>
                <c:pt idx="5">
                  <c:v>35.642836345769773</c:v>
                </c:pt>
                <c:pt idx="6">
                  <c:v>27.321073265813233</c:v>
                </c:pt>
                <c:pt idx="7">
                  <c:v>33.641560372590952</c:v>
                </c:pt>
                <c:pt idx="8">
                  <c:v>43.515017067240308</c:v>
                </c:pt>
                <c:pt idx="9">
                  <c:v>52.666217442494478</c:v>
                </c:pt>
                <c:pt idx="10">
                  <c:v>59.303555547718268</c:v>
                </c:pt>
                <c:pt idx="11">
                  <c:v>65.159633528403063</c:v>
                </c:pt>
                <c:pt idx="12">
                  <c:v>70.0846065208504</c:v>
                </c:pt>
                <c:pt idx="13">
                  <c:v>73.063458066665532</c:v>
                </c:pt>
                <c:pt idx="14">
                  <c:v>73.375560176710763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AC-48E3-87B9-CA5260B37ED0}"/>
            </c:ext>
          </c:extLst>
        </c:ser>
        <c:ser>
          <c:idx val="3"/>
          <c:order val="3"/>
          <c:tx>
            <c:strRef>
              <c:f>'그래프 (2)'!$T$81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circle"/>
              <c:size val="11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F6E-4868-943C-5AAA513F2386}"/>
              </c:ext>
            </c:extLst>
          </c:dPt>
          <c:cat>
            <c:strRef>
              <c:f>'그래프 (2)'!$P$82:$P$96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'그래프 (2)'!$T$82:$T$96</c:f>
              <c:numCache>
                <c:formatCode>#,##0</c:formatCode>
                <c:ptCount val="15"/>
                <c:pt idx="1">
                  <c:v>39.379421702412806</c:v>
                </c:pt>
                <c:pt idx="2">
                  <c:v>50.887365784324977</c:v>
                </c:pt>
                <c:pt idx="3">
                  <c:v>50.61470032999803</c:v>
                </c:pt>
                <c:pt idx="4">
                  <c:v>45.919176528326723</c:v>
                </c:pt>
                <c:pt idx="5">
                  <c:v>41.400901634118803</c:v>
                </c:pt>
                <c:pt idx="6">
                  <c:v>31.843441181847798</c:v>
                </c:pt>
                <c:pt idx="7">
                  <c:v>35.962126351098533</c:v>
                </c:pt>
                <c:pt idx="8">
                  <c:v>46.898049170300879</c:v>
                </c:pt>
                <c:pt idx="9">
                  <c:v>54.69439165422758</c:v>
                </c:pt>
                <c:pt idx="10">
                  <c:v>60.151079762624057</c:v>
                </c:pt>
                <c:pt idx="11">
                  <c:v>65.131232256088651</c:v>
                </c:pt>
                <c:pt idx="12">
                  <c:v>69.866645819896945</c:v>
                </c:pt>
                <c:pt idx="13">
                  <c:v>73.711642406035111</c:v>
                </c:pt>
                <c:pt idx="14">
                  <c:v>76.368186871800319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AC-48E3-87B9-CA5260B37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057616"/>
        <c:axId val="55005827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'그래프 (2)'!$U$81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'그래프 (2)'!$P$82:$P$96</c15:sqref>
                        </c15:formulaRef>
                      </c:ext>
                    </c:extLst>
                    <c:strCache>
                      <c:ptCount val="15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'그래프 (2)'!$U$82:$U$96</c15:sqref>
                        </c15:formulaRef>
                      </c:ext>
                    </c:extLst>
                    <c:numCache>
                      <c:formatCode>#,##0</c:formatCode>
                      <c:ptCount val="15"/>
                      <c:pt idx="1">
                        <c:v>51.475670261810954</c:v>
                      </c:pt>
                      <c:pt idx="2">
                        <c:v>66.10348843343445</c:v>
                      </c:pt>
                      <c:pt idx="3">
                        <c:v>64.530314849462627</c:v>
                      </c:pt>
                      <c:pt idx="4">
                        <c:v>53.727630840793417</c:v>
                      </c:pt>
                      <c:pt idx="5">
                        <c:v>43.703272635786156</c:v>
                      </c:pt>
                      <c:pt idx="6">
                        <c:v>36.653741791629521</c:v>
                      </c:pt>
                      <c:pt idx="7">
                        <c:v>42.248612072667363</c:v>
                      </c:pt>
                      <c:pt idx="8">
                        <c:v>55.57311811470845</c:v>
                      </c:pt>
                      <c:pt idx="9">
                        <c:v>64.488501689026805</c:v>
                      </c:pt>
                      <c:pt idx="10">
                        <c:v>67.262520569305906</c:v>
                      </c:pt>
                      <c:pt idx="11">
                        <c:v>69.807521477405075</c:v>
                      </c:pt>
                      <c:pt idx="12">
                        <c:v>72.396007800005663</c:v>
                      </c:pt>
                      <c:pt idx="13">
                        <c:v>75.280926389272267</c:v>
                      </c:pt>
                      <c:pt idx="14">
                        <c:v>78.995406373205043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FAC-48E3-87B9-CA5260B37ED0}"/>
                  </c:ext>
                </c:extLst>
              </c15:ser>
            </c15:filteredLineSeries>
          </c:ext>
        </c:extLst>
      </c:lineChart>
      <c:catAx>
        <c:axId val="5500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8272"/>
        <c:crosses val="autoZero"/>
        <c:auto val="1"/>
        <c:lblAlgn val="ctr"/>
        <c:lblOffset val="100"/>
        <c:noMultiLvlLbl val="0"/>
      </c:catAx>
      <c:valAx>
        <c:axId val="5500582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0"/>
              <c:y val="0.3700271766949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7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8.8661015047364136E-2"/>
          <c:y val="5.7643300393747918E-2"/>
          <c:w val="9.1485423224579823E-2"/>
          <c:h val="0.242639968100479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23606209966563E-2"/>
          <c:y val="3.5352662205384272E-2"/>
          <c:w val="0.91090251337728878"/>
          <c:h val="0.8780035651296012"/>
        </c:manualLayout>
      </c:layout>
      <c:scatterChart>
        <c:scatterStyle val="lineMarker"/>
        <c:varyColors val="0"/>
        <c:ser>
          <c:idx val="7"/>
          <c:order val="7"/>
          <c:tx>
            <c:strRef>
              <c:f>'그래프 (2)'!$AU$81</c:f>
              <c:strCache>
                <c:ptCount val="1"/>
                <c:pt idx="0">
                  <c:v>1st Baby Boom Cohort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  <a:headEnd type="none" w="lg" len="lg"/>
              <a:tailEnd type="stealth" w="lg" len="lg"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(2)'!$AU$82:$AU$95</c:f>
              <c:numCache>
                <c:formatCode>General</c:formatCode>
                <c:ptCount val="14"/>
                <c:pt idx="7" formatCode="#,##0">
                  <c:v>46.876873893226914</c:v>
                </c:pt>
                <c:pt idx="8" formatCode="#,##0">
                  <c:v>51.81076703084404</c:v>
                </c:pt>
                <c:pt idx="9" formatCode="#,##0">
                  <c:v>59.303555547718268</c:v>
                </c:pt>
                <c:pt idx="10" formatCode="#,##0">
                  <c:v>65.131232256088651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2B-4210-9A00-9B440041A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057616"/>
        <c:axId val="55005827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'그래프 (2)'!$AN$81</c15:sqref>
                        </c15:formulaRef>
                      </c:ext>
                    </c:extLst>
                    <c:strCache>
                      <c:ptCount val="1"/>
                      <c:pt idx="0">
                        <c:v>Cohort born 1991-1995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strRef>
                    <c:extLst>
                      <c:ext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'그래프 (2)'!$AN$82:$AN$95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34.17819157509615</c:v>
                      </c:pt>
                      <c:pt idx="1">
                        <c:v>44.015148185032828</c:v>
                      </c:pt>
                      <c:pt idx="2">
                        <c:v>47.463130875262088</c:v>
                      </c:pt>
                      <c:pt idx="3">
                        <c:v>45.919176528326723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442B-4210-9A00-9B440041AB5B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(2)'!$AO$81</c15:sqref>
                        </c15:formulaRef>
                      </c:ext>
                    </c:extLst>
                    <c:strCache>
                      <c:ptCount val="1"/>
                      <c:pt idx="0">
                        <c:v>Cohort born 1986-1990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(2)'!$AO$82:$AO$95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46.155829549211639</c:v>
                      </c:pt>
                      <c:pt idx="2">
                        <c:v>46.623580922811875</c:v>
                      </c:pt>
                      <c:pt idx="3">
                        <c:v>41.998896718762687</c:v>
                      </c:pt>
                      <c:pt idx="4">
                        <c:v>41.400901634118803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42B-4210-9A00-9B440041AB5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(2)'!$AP$81</c15:sqref>
                        </c15:formulaRef>
                      </c:ext>
                    </c:extLst>
                    <c:strCache>
                      <c:ptCount val="1"/>
                      <c:pt idx="0">
                        <c:v>Cohort born 1981-1985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(2)'!$AP$82:$AP$95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 formatCode="#,##0">
                        <c:v>50.862416439985459</c:v>
                      </c:pt>
                      <c:pt idx="3" formatCode="#,##0">
                        <c:v>41.21597860558154</c:v>
                      </c:pt>
                      <c:pt idx="4" formatCode="#,##0">
                        <c:v>35.642836345769773</c:v>
                      </c:pt>
                      <c:pt idx="5" formatCode="#,##0">
                        <c:v>31.843441181847798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42B-4210-9A00-9B440041AB5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(2)'!$AQ$81</c15:sqref>
                        </c15:formulaRef>
                      </c:ext>
                    </c:extLst>
                    <c:strCache>
                      <c:ptCount val="1"/>
                      <c:pt idx="0">
                        <c:v>Cohort born 1976-1980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(2)'!$AQ$82:$AQ$95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 formatCode="#,##0">
                        <c:v>45.636294243668182</c:v>
                      </c:pt>
                      <c:pt idx="4" formatCode="#,##0">
                        <c:v>33.334553128499458</c:v>
                      </c:pt>
                      <c:pt idx="5" formatCode="#,##0">
                        <c:v>27.321073265813233</c:v>
                      </c:pt>
                      <c:pt idx="6" formatCode="#,##0">
                        <c:v>35.962126351098533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42B-4210-9A00-9B440041AB5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(2)'!$AR$81</c15:sqref>
                        </c15:formulaRef>
                      </c:ext>
                    </c:extLst>
                    <c:strCache>
                      <c:ptCount val="1"/>
                      <c:pt idx="0">
                        <c:v>Cohort born 1971-1975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(2)'!$AR$82:$AR$95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4" formatCode="#,##0">
                        <c:v>31.088511254807337</c:v>
                      </c:pt>
                      <c:pt idx="5" formatCode="#,##0">
                        <c:v>26.221883330355112</c:v>
                      </c:pt>
                      <c:pt idx="6" formatCode="#,##0">
                        <c:v>33.641560372590952</c:v>
                      </c:pt>
                      <c:pt idx="7" formatCode="#,##0">
                        <c:v>46.898049170300879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42B-4210-9A00-9B440041AB5B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(2)'!$AS$81</c15:sqref>
                        </c15:formulaRef>
                      </c:ext>
                    </c:extLst>
                    <c:strCache>
                      <c:ptCount val="1"/>
                      <c:pt idx="0">
                        <c:v>Cohort born 1966-1970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(2)'!$AS$82:$AS$95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5" formatCode="#,##0">
                        <c:v>24.590218199659713</c:v>
                      </c:pt>
                      <c:pt idx="6" formatCode="#,##0">
                        <c:v>33.020566385424026</c:v>
                      </c:pt>
                      <c:pt idx="7" formatCode="#,##0">
                        <c:v>43.515017067240308</c:v>
                      </c:pt>
                      <c:pt idx="8" formatCode="#,##0">
                        <c:v>54.69439165422758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42B-4210-9A00-9B440041AB5B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(2)'!$AT$81</c15:sqref>
                        </c15:formulaRef>
                      </c:ext>
                    </c:extLst>
                    <c:strCache>
                      <c:ptCount val="1"/>
                      <c:pt idx="0">
                        <c:v>2nd Baby Boom Cohort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(2)'!$AT$82:$AT$95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6" formatCode="#,##0">
                        <c:v>34.850796447754625</c:v>
                      </c:pt>
                      <c:pt idx="7" formatCode="#,##0">
                        <c:v>43.330722484413862</c:v>
                      </c:pt>
                      <c:pt idx="8" formatCode="#,##0">
                        <c:v>52.666217442494478</c:v>
                      </c:pt>
                      <c:pt idx="9" formatCode="#,##0">
                        <c:v>60.151079762624057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42B-4210-9A00-9B440041AB5B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(2)'!$AV$81</c15:sqref>
                        </c15:formulaRef>
                      </c:ext>
                    </c:extLst>
                    <c:strCache>
                      <c:ptCount val="1"/>
                      <c:pt idx="0">
                        <c:v>Cohort born 1951-1955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(2)'!$AV$82:$AV$95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8" formatCode="#,##0">
                        <c:v>56.941311037475337</c:v>
                      </c:pt>
                      <c:pt idx="9" formatCode="#,##0">
                        <c:v>57.908690064039348</c:v>
                      </c:pt>
                      <c:pt idx="10" formatCode="#,##0">
                        <c:v>65.159633528403063</c:v>
                      </c:pt>
                      <c:pt idx="11" formatCode="#,##0">
                        <c:v>69.866645819896945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42B-4210-9A00-9B440041AB5B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(2)'!$AW$81</c15:sqref>
                        </c15:formulaRef>
                      </c:ext>
                    </c:extLst>
                    <c:strCache>
                      <c:ptCount val="1"/>
                      <c:pt idx="0">
                        <c:v>Cohort born 1946-1950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(2)'!$AW$82:$AW$95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9" formatCode="#,##0">
                        <c:v>63.543811791855696</c:v>
                      </c:pt>
                      <c:pt idx="10" formatCode="#,##0">
                        <c:v>63.309966008372228</c:v>
                      </c:pt>
                      <c:pt idx="11" formatCode="#,##0">
                        <c:v>70.0846065208504</c:v>
                      </c:pt>
                      <c:pt idx="12" formatCode="#,##0">
                        <c:v>73.711642406035111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42B-4210-9A00-9B440041AB5B}"/>
                  </c:ext>
                </c:extLst>
              </c15:ser>
            </c15:filteredScatterSeries>
          </c:ext>
        </c:extLst>
      </c:scatterChart>
      <c:valAx>
        <c:axId val="5500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8272"/>
        <c:crosses val="autoZero"/>
        <c:crossBetween val="midCat"/>
        <c:majorUnit val="1"/>
      </c:valAx>
      <c:valAx>
        <c:axId val="5500582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0"/>
              <c:y val="0.3700271766949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7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5166335261849238"/>
          <c:y val="0.25158559657476071"/>
          <c:w val="0.22134381916219706"/>
          <c:h val="9.119343871928434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23606209966563E-2"/>
          <c:y val="3.5352662205384272E-2"/>
          <c:w val="0.91090251337728878"/>
          <c:h val="0.8780035651296012"/>
        </c:manualLayout>
      </c:layout>
      <c:scatterChart>
        <c:scatterStyle val="lineMarker"/>
        <c:varyColors val="0"/>
        <c:ser>
          <c:idx val="6"/>
          <c:order val="6"/>
          <c:tx>
            <c:strRef>
              <c:f>'그래프 (2)'!$AT$81</c:f>
              <c:strCache>
                <c:ptCount val="1"/>
                <c:pt idx="0">
                  <c:v>2nd Baby Boom Cohort</c:v>
                </c:pt>
              </c:strCache>
              <c:extLst xmlns:c15="http://schemas.microsoft.com/office/drawing/2012/chart"/>
            </c:strRef>
          </c:tx>
          <c:spPr>
            <a:ln w="44450" cap="rnd">
              <a:solidFill>
                <a:srgbClr val="0070C0"/>
              </a:solidFill>
              <a:round/>
              <a:tailEnd type="stealth" w="lg" len="lg"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  <c:extLst xmlns:c15="http://schemas.microsoft.com/office/drawing/2012/chart"/>
            </c:strRef>
          </c:xVal>
          <c:yVal>
            <c:numRef>
              <c:f>'그래프 (2)'!$AT$82:$AT$95</c:f>
              <c:numCache>
                <c:formatCode>General</c:formatCode>
                <c:ptCount val="14"/>
                <c:pt idx="6" formatCode="#,##0">
                  <c:v>34.850796447754625</c:v>
                </c:pt>
                <c:pt idx="7" formatCode="#,##0">
                  <c:v>43.330722484413862</c:v>
                </c:pt>
                <c:pt idx="8" formatCode="#,##0">
                  <c:v>52.666217442494478</c:v>
                </c:pt>
                <c:pt idx="9" formatCode="#,##0">
                  <c:v>60.151079762624057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0-6956-4CB8-AC5D-3CCB4581806E}"/>
            </c:ext>
          </c:extLst>
        </c:ser>
        <c:ser>
          <c:idx val="7"/>
          <c:order val="7"/>
          <c:tx>
            <c:strRef>
              <c:f>'그래프 (2)'!$AU$81</c:f>
              <c:strCache>
                <c:ptCount val="1"/>
                <c:pt idx="0">
                  <c:v>1st Baby Boom Cohort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  <a:headEnd type="none" w="lg" len="lg"/>
              <a:tailEnd type="stealth" w="lg" len="lg"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(2)'!$AU$82:$AU$95</c:f>
              <c:numCache>
                <c:formatCode>General</c:formatCode>
                <c:ptCount val="14"/>
                <c:pt idx="7" formatCode="#,##0">
                  <c:v>46.876873893226914</c:v>
                </c:pt>
                <c:pt idx="8" formatCode="#,##0">
                  <c:v>51.81076703084404</c:v>
                </c:pt>
                <c:pt idx="9" formatCode="#,##0">
                  <c:v>59.303555547718268</c:v>
                </c:pt>
                <c:pt idx="10" formatCode="#,##0">
                  <c:v>65.131232256088651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56-4CB8-AC5D-3CCB45818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057616"/>
        <c:axId val="55005827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'그래프 (2)'!$AN$81</c15:sqref>
                        </c15:formulaRef>
                      </c:ext>
                    </c:extLst>
                    <c:strCache>
                      <c:ptCount val="1"/>
                      <c:pt idx="0">
                        <c:v>Cohort born 1991-1995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strRef>
                    <c:extLst>
                      <c:ext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'그래프 (2)'!$AN$82:$AN$95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34.17819157509615</c:v>
                      </c:pt>
                      <c:pt idx="1">
                        <c:v>44.015148185032828</c:v>
                      </c:pt>
                      <c:pt idx="2">
                        <c:v>47.463130875262088</c:v>
                      </c:pt>
                      <c:pt idx="3">
                        <c:v>45.919176528326723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6956-4CB8-AC5D-3CCB4581806E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(2)'!$AO$81</c15:sqref>
                        </c15:formulaRef>
                      </c:ext>
                    </c:extLst>
                    <c:strCache>
                      <c:ptCount val="1"/>
                      <c:pt idx="0">
                        <c:v>Cohort born 1986-1990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(2)'!$AO$82:$AO$95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46.155829549211639</c:v>
                      </c:pt>
                      <c:pt idx="2">
                        <c:v>46.623580922811875</c:v>
                      </c:pt>
                      <c:pt idx="3">
                        <c:v>41.998896718762687</c:v>
                      </c:pt>
                      <c:pt idx="4">
                        <c:v>41.400901634118803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956-4CB8-AC5D-3CCB4581806E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(2)'!$AP$81</c15:sqref>
                        </c15:formulaRef>
                      </c:ext>
                    </c:extLst>
                    <c:strCache>
                      <c:ptCount val="1"/>
                      <c:pt idx="0">
                        <c:v>Cohort born 1981-1985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(2)'!$AP$82:$AP$95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 formatCode="#,##0">
                        <c:v>50.862416439985459</c:v>
                      </c:pt>
                      <c:pt idx="3" formatCode="#,##0">
                        <c:v>41.21597860558154</c:v>
                      </c:pt>
                      <c:pt idx="4" formatCode="#,##0">
                        <c:v>35.642836345769773</c:v>
                      </c:pt>
                      <c:pt idx="5" formatCode="#,##0">
                        <c:v>31.843441181847798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956-4CB8-AC5D-3CCB4581806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(2)'!$AQ$81</c15:sqref>
                        </c15:formulaRef>
                      </c:ext>
                    </c:extLst>
                    <c:strCache>
                      <c:ptCount val="1"/>
                      <c:pt idx="0">
                        <c:v>Cohort born 1976-1980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(2)'!$AQ$82:$AQ$95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 formatCode="#,##0">
                        <c:v>45.636294243668182</c:v>
                      </c:pt>
                      <c:pt idx="4" formatCode="#,##0">
                        <c:v>33.334553128499458</c:v>
                      </c:pt>
                      <c:pt idx="5" formatCode="#,##0">
                        <c:v>27.321073265813233</c:v>
                      </c:pt>
                      <c:pt idx="6" formatCode="#,##0">
                        <c:v>35.962126351098533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956-4CB8-AC5D-3CCB4581806E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(2)'!$AR$81</c15:sqref>
                        </c15:formulaRef>
                      </c:ext>
                    </c:extLst>
                    <c:strCache>
                      <c:ptCount val="1"/>
                      <c:pt idx="0">
                        <c:v>Cohort born 1971-1975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(2)'!$AR$82:$AR$95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4" formatCode="#,##0">
                        <c:v>31.088511254807337</c:v>
                      </c:pt>
                      <c:pt idx="5" formatCode="#,##0">
                        <c:v>26.221883330355112</c:v>
                      </c:pt>
                      <c:pt idx="6" formatCode="#,##0">
                        <c:v>33.641560372590952</c:v>
                      </c:pt>
                      <c:pt idx="7" formatCode="#,##0">
                        <c:v>46.898049170300879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956-4CB8-AC5D-3CCB4581806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(2)'!$AS$81</c15:sqref>
                        </c15:formulaRef>
                      </c:ext>
                    </c:extLst>
                    <c:strCache>
                      <c:ptCount val="1"/>
                      <c:pt idx="0">
                        <c:v>Cohort born 1966-1970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(2)'!$AS$82:$AS$95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5" formatCode="#,##0">
                        <c:v>24.590218199659713</c:v>
                      </c:pt>
                      <c:pt idx="6" formatCode="#,##0">
                        <c:v>33.020566385424026</c:v>
                      </c:pt>
                      <c:pt idx="7" formatCode="#,##0">
                        <c:v>43.515017067240308</c:v>
                      </c:pt>
                      <c:pt idx="8" formatCode="#,##0">
                        <c:v>54.69439165422758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956-4CB8-AC5D-3CCB4581806E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(2)'!$AV$81</c15:sqref>
                        </c15:formulaRef>
                      </c:ext>
                    </c:extLst>
                    <c:strCache>
                      <c:ptCount val="1"/>
                      <c:pt idx="0">
                        <c:v>Cohort born 1951-1955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(2)'!$AV$82:$AV$95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8" formatCode="#,##0">
                        <c:v>56.941311037475337</c:v>
                      </c:pt>
                      <c:pt idx="9" formatCode="#,##0">
                        <c:v>57.908690064039348</c:v>
                      </c:pt>
                      <c:pt idx="10" formatCode="#,##0">
                        <c:v>65.159633528403063</c:v>
                      </c:pt>
                      <c:pt idx="11" formatCode="#,##0">
                        <c:v>69.866645819896945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956-4CB8-AC5D-3CCB4581806E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(2)'!$AW$81</c15:sqref>
                        </c15:formulaRef>
                      </c:ext>
                    </c:extLst>
                    <c:strCache>
                      <c:ptCount val="1"/>
                      <c:pt idx="0">
                        <c:v>Cohort born 1946-1950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(2)'!$AM$82:$AM$95</c15:sqref>
                        </c15:formulaRef>
                      </c:ext>
                    </c:extLst>
                    <c:strCache>
                      <c:ptCount val="14"/>
                      <c:pt idx="0">
                        <c:v>5 - 9세</c:v>
                      </c:pt>
                      <c:pt idx="1">
                        <c:v>10 - 14세</c:v>
                      </c:pt>
                      <c:pt idx="2">
                        <c:v>15 - 19세</c:v>
                      </c:pt>
                      <c:pt idx="3">
                        <c:v>20 - 24세</c:v>
                      </c:pt>
                      <c:pt idx="4">
                        <c:v>25 - 29세</c:v>
                      </c:pt>
                      <c:pt idx="5">
                        <c:v>30 - 34세</c:v>
                      </c:pt>
                      <c:pt idx="6">
                        <c:v>35 - 39세</c:v>
                      </c:pt>
                      <c:pt idx="7">
                        <c:v>40 - 44세</c:v>
                      </c:pt>
                      <c:pt idx="8">
                        <c:v>45 - 49세</c:v>
                      </c:pt>
                      <c:pt idx="9">
                        <c:v>50 - 54세</c:v>
                      </c:pt>
                      <c:pt idx="10">
                        <c:v>55 - 59세</c:v>
                      </c:pt>
                      <c:pt idx="11">
                        <c:v>60 - 64세</c:v>
                      </c:pt>
                      <c:pt idx="12">
                        <c:v>65 - 69세</c:v>
                      </c:pt>
                      <c:pt idx="13">
                        <c:v>70세이상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'그래프 (2)'!$AW$82:$AW$95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9" formatCode="#,##0">
                        <c:v>63.543811791855696</c:v>
                      </c:pt>
                      <c:pt idx="10" formatCode="#,##0">
                        <c:v>63.309966008372228</c:v>
                      </c:pt>
                      <c:pt idx="11" formatCode="#,##0">
                        <c:v>70.0846065208504</c:v>
                      </c:pt>
                      <c:pt idx="12" formatCode="#,##0">
                        <c:v>73.711642406035111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956-4CB8-AC5D-3CCB4581806E}"/>
                  </c:ext>
                </c:extLst>
              </c15:ser>
            </c15:filteredScatterSeries>
          </c:ext>
        </c:extLst>
      </c:scatterChart>
      <c:valAx>
        <c:axId val="5500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8272"/>
        <c:crosses val="autoZero"/>
        <c:crossBetween val="midCat"/>
        <c:majorUnit val="1"/>
      </c:valAx>
      <c:valAx>
        <c:axId val="5500582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0"/>
              <c:y val="0.3700271766949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7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5166335261849238"/>
          <c:y val="0.25158559657476071"/>
          <c:w val="0.22134381916219706"/>
          <c:h val="0.1390804001768425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23606209966563E-2"/>
          <c:y val="3.5352662205384272E-2"/>
          <c:w val="0.91090251337728878"/>
          <c:h val="0.87800356512960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'그래프 (2)'!$AN$81</c:f>
              <c:strCache>
                <c:ptCount val="1"/>
                <c:pt idx="0">
                  <c:v>Cohort born 1991-1995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(2)'!$AN$82:$AN$95</c:f>
              <c:numCache>
                <c:formatCode>#,##0</c:formatCode>
                <c:ptCount val="14"/>
                <c:pt idx="0">
                  <c:v>34.17819157509615</c:v>
                </c:pt>
                <c:pt idx="1">
                  <c:v>44.015148185032828</c:v>
                </c:pt>
                <c:pt idx="2">
                  <c:v>47.463130875262088</c:v>
                </c:pt>
                <c:pt idx="3">
                  <c:v>45.919176528326723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E0-4D43-8834-493224B95929}"/>
            </c:ext>
          </c:extLst>
        </c:ser>
        <c:ser>
          <c:idx val="1"/>
          <c:order val="1"/>
          <c:tx>
            <c:strRef>
              <c:f>'그래프 (2)'!$AO$81</c:f>
              <c:strCache>
                <c:ptCount val="1"/>
                <c:pt idx="0">
                  <c:v>Cohort born 1986-1990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(2)'!$AO$82:$AO$95</c:f>
              <c:numCache>
                <c:formatCode>#,##0</c:formatCode>
                <c:ptCount val="14"/>
                <c:pt idx="1">
                  <c:v>46.155829549211639</c:v>
                </c:pt>
                <c:pt idx="2">
                  <c:v>46.623580922811875</c:v>
                </c:pt>
                <c:pt idx="3">
                  <c:v>41.998896718762687</c:v>
                </c:pt>
                <c:pt idx="4">
                  <c:v>41.400901634118803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E0-4D43-8834-493224B95929}"/>
            </c:ext>
          </c:extLst>
        </c:ser>
        <c:ser>
          <c:idx val="2"/>
          <c:order val="2"/>
          <c:tx>
            <c:strRef>
              <c:f>'그래프 (2)'!$AP$81</c:f>
              <c:strCache>
                <c:ptCount val="1"/>
                <c:pt idx="0">
                  <c:v>Cohort born 1981-1985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  <a:alpha val="98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(2)'!$AP$82:$AP$95</c:f>
              <c:numCache>
                <c:formatCode>General</c:formatCode>
                <c:ptCount val="14"/>
                <c:pt idx="2" formatCode="#,##0">
                  <c:v>50.862416439985459</c:v>
                </c:pt>
                <c:pt idx="3" formatCode="#,##0">
                  <c:v>41.21597860558154</c:v>
                </c:pt>
                <c:pt idx="4" formatCode="#,##0">
                  <c:v>35.642836345769773</c:v>
                </c:pt>
                <c:pt idx="5" formatCode="#,##0">
                  <c:v>31.843441181847798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E0-4D43-8834-493224B95929}"/>
            </c:ext>
          </c:extLst>
        </c:ser>
        <c:ser>
          <c:idx val="3"/>
          <c:order val="3"/>
          <c:tx>
            <c:strRef>
              <c:f>'그래프 (2)'!$AQ$81</c:f>
              <c:strCache>
                <c:ptCount val="1"/>
                <c:pt idx="0">
                  <c:v>Cohort born 1976-1980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(2)'!$AQ$82:$AQ$95</c:f>
              <c:numCache>
                <c:formatCode>General</c:formatCode>
                <c:ptCount val="14"/>
                <c:pt idx="3" formatCode="#,##0">
                  <c:v>45.636294243668182</c:v>
                </c:pt>
                <c:pt idx="4" formatCode="#,##0">
                  <c:v>33.334553128499458</c:v>
                </c:pt>
                <c:pt idx="5" formatCode="#,##0">
                  <c:v>27.321073265813233</c:v>
                </c:pt>
                <c:pt idx="6" formatCode="#,##0">
                  <c:v>35.962126351098533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E0-4D43-8834-493224B95929}"/>
            </c:ext>
          </c:extLst>
        </c:ser>
        <c:ser>
          <c:idx val="4"/>
          <c:order val="4"/>
          <c:tx>
            <c:strRef>
              <c:f>'그래프 (2)'!$AR$81</c:f>
              <c:strCache>
                <c:ptCount val="1"/>
                <c:pt idx="0">
                  <c:v>Cohort born 1971-1975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(2)'!$AR$82:$AR$95</c:f>
              <c:numCache>
                <c:formatCode>General</c:formatCode>
                <c:ptCount val="14"/>
                <c:pt idx="4" formatCode="#,##0">
                  <c:v>31.088511254807337</c:v>
                </c:pt>
                <c:pt idx="5" formatCode="#,##0">
                  <c:v>26.221883330355112</c:v>
                </c:pt>
                <c:pt idx="6" formatCode="#,##0">
                  <c:v>33.641560372590952</c:v>
                </c:pt>
                <c:pt idx="7" formatCode="#,##0">
                  <c:v>46.898049170300879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A6E0-4D43-8834-493224B95929}"/>
            </c:ext>
          </c:extLst>
        </c:ser>
        <c:ser>
          <c:idx val="5"/>
          <c:order val="5"/>
          <c:tx>
            <c:strRef>
              <c:f>'그래프 (2)'!$AS$81</c:f>
              <c:strCache>
                <c:ptCount val="1"/>
                <c:pt idx="0">
                  <c:v>Cohort born 1966-1970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(2)'!$AS$82:$AS$95</c:f>
              <c:numCache>
                <c:formatCode>General</c:formatCode>
                <c:ptCount val="14"/>
                <c:pt idx="5" formatCode="#,##0">
                  <c:v>24.590218199659713</c:v>
                </c:pt>
                <c:pt idx="6" formatCode="#,##0">
                  <c:v>33.020566385424026</c:v>
                </c:pt>
                <c:pt idx="7" formatCode="#,##0">
                  <c:v>43.515017067240308</c:v>
                </c:pt>
                <c:pt idx="8" formatCode="#,##0">
                  <c:v>54.69439165422758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6E0-4D43-8834-493224B95929}"/>
            </c:ext>
          </c:extLst>
        </c:ser>
        <c:ser>
          <c:idx val="6"/>
          <c:order val="6"/>
          <c:tx>
            <c:strRef>
              <c:f>'그래프 (2)'!$AT$81</c:f>
              <c:strCache>
                <c:ptCount val="1"/>
                <c:pt idx="0">
                  <c:v>2nd Baby Boom Cohort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  <a:tailEnd type="stealth" w="lg" len="lg"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(2)'!$AT$82:$AT$95</c:f>
              <c:numCache>
                <c:formatCode>General</c:formatCode>
                <c:ptCount val="14"/>
                <c:pt idx="6" formatCode="#,##0">
                  <c:v>34.850796447754625</c:v>
                </c:pt>
                <c:pt idx="7" formatCode="#,##0">
                  <c:v>43.330722484413862</c:v>
                </c:pt>
                <c:pt idx="8" formatCode="#,##0">
                  <c:v>52.666217442494478</c:v>
                </c:pt>
                <c:pt idx="9" formatCode="#,##0">
                  <c:v>60.151079762624057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E0-4D43-8834-493224B95929}"/>
            </c:ext>
          </c:extLst>
        </c:ser>
        <c:ser>
          <c:idx val="7"/>
          <c:order val="7"/>
          <c:tx>
            <c:strRef>
              <c:f>'그래프 (2)'!$AU$81</c:f>
              <c:strCache>
                <c:ptCount val="1"/>
                <c:pt idx="0">
                  <c:v>1st Baby Boom Cohort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  <a:tailEnd type="stealth" w="lg" len="lg"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(2)'!$AU$82:$AU$95</c:f>
              <c:numCache>
                <c:formatCode>General</c:formatCode>
                <c:ptCount val="14"/>
                <c:pt idx="7" formatCode="#,##0">
                  <c:v>46.876873893226914</c:v>
                </c:pt>
                <c:pt idx="8" formatCode="#,##0">
                  <c:v>51.81076703084404</c:v>
                </c:pt>
                <c:pt idx="9" formatCode="#,##0">
                  <c:v>59.303555547718268</c:v>
                </c:pt>
                <c:pt idx="10" formatCode="#,##0">
                  <c:v>65.131232256088651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6E0-4D43-8834-493224B95929}"/>
            </c:ext>
          </c:extLst>
        </c:ser>
        <c:ser>
          <c:idx val="8"/>
          <c:order val="8"/>
          <c:tx>
            <c:strRef>
              <c:f>'그래프 (2)'!$AV$81</c:f>
              <c:strCache>
                <c:ptCount val="1"/>
                <c:pt idx="0">
                  <c:v>Cohort born 1951-1955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(2)'!$AV$82:$AV$95</c:f>
              <c:numCache>
                <c:formatCode>General</c:formatCode>
                <c:ptCount val="14"/>
                <c:pt idx="8" formatCode="#,##0">
                  <c:v>56.941311037475337</c:v>
                </c:pt>
                <c:pt idx="9" formatCode="#,##0">
                  <c:v>57.908690064039348</c:v>
                </c:pt>
                <c:pt idx="10" formatCode="#,##0">
                  <c:v>65.159633528403063</c:v>
                </c:pt>
                <c:pt idx="11" formatCode="#,##0">
                  <c:v>69.866645819896945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6E0-4D43-8834-493224B95929}"/>
            </c:ext>
          </c:extLst>
        </c:ser>
        <c:ser>
          <c:idx val="9"/>
          <c:order val="9"/>
          <c:tx>
            <c:strRef>
              <c:f>'그래프 (2)'!$AW$81</c:f>
              <c:strCache>
                <c:ptCount val="1"/>
                <c:pt idx="0">
                  <c:v>Cohort born 1946-1950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  <a:tailEnd type="stealth" w="lg" len="lg"/>
            </a:ln>
            <a:effectLst/>
          </c:spPr>
          <c:marker>
            <c:symbol val="none"/>
          </c:marker>
          <c:xVal>
            <c:strRef>
              <c:f>'그래프 (2)'!$AM$82:$AM$95</c:f>
              <c:strCache>
                <c:ptCount val="14"/>
                <c:pt idx="0">
                  <c:v>5 - 9세</c:v>
                </c:pt>
                <c:pt idx="1">
                  <c:v>10 - 14세</c:v>
                </c:pt>
                <c:pt idx="2">
                  <c:v>15 - 19세</c:v>
                </c:pt>
                <c:pt idx="3">
                  <c:v>20 - 24세</c:v>
                </c:pt>
                <c:pt idx="4">
                  <c:v>25 - 29세</c:v>
                </c:pt>
                <c:pt idx="5">
                  <c:v>30 - 34세</c:v>
                </c:pt>
                <c:pt idx="6">
                  <c:v>35 - 39세</c:v>
                </c:pt>
                <c:pt idx="7">
                  <c:v>40 - 44세</c:v>
                </c:pt>
                <c:pt idx="8">
                  <c:v>45 - 49세</c:v>
                </c:pt>
                <c:pt idx="9">
                  <c:v>50 - 54세</c:v>
                </c:pt>
                <c:pt idx="10">
                  <c:v>55 - 59세</c:v>
                </c:pt>
                <c:pt idx="11">
                  <c:v>60 - 64세</c:v>
                </c:pt>
                <c:pt idx="12">
                  <c:v>65 - 69세</c:v>
                </c:pt>
                <c:pt idx="13">
                  <c:v>70세이상</c:v>
                </c:pt>
              </c:strCache>
            </c:strRef>
          </c:xVal>
          <c:yVal>
            <c:numRef>
              <c:f>'그래프 (2)'!$AW$82:$AW$95</c:f>
              <c:numCache>
                <c:formatCode>General</c:formatCode>
                <c:ptCount val="14"/>
                <c:pt idx="9" formatCode="#,##0">
                  <c:v>63.543811791855696</c:v>
                </c:pt>
                <c:pt idx="10" formatCode="#,##0">
                  <c:v>63.309966008372228</c:v>
                </c:pt>
                <c:pt idx="11" formatCode="#,##0">
                  <c:v>70.0846065208504</c:v>
                </c:pt>
                <c:pt idx="12" formatCode="#,##0">
                  <c:v>73.711642406035111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6E0-4D43-8834-493224B95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057616"/>
        <c:axId val="550058272"/>
      </c:scatterChart>
      <c:valAx>
        <c:axId val="5500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8272"/>
        <c:crosses val="autoZero"/>
        <c:crossBetween val="midCat"/>
        <c:majorUnit val="1"/>
      </c:valAx>
      <c:valAx>
        <c:axId val="5500582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0"/>
              <c:y val="0.3700271766949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576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5166335261849238"/>
          <c:y val="0.25158559657476071"/>
          <c:w val="0.22134381916219706"/>
          <c:h val="0.6281490642713117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4638615948326E-2"/>
          <c:y val="3.7508852037335255E-2"/>
          <c:w val="0.89023924720092673"/>
          <c:h val="0.80670488882842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전국2!$C$25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전국2!$B$26:$B$29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전국2!$C$26:$C$29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7E1-4A3A-BA0F-170CB1540E90}"/>
            </c:ext>
          </c:extLst>
        </c:ser>
        <c:ser>
          <c:idx val="7"/>
          <c:order val="7"/>
          <c:tx>
            <c:strRef>
              <c:f>전국2!$J$25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전국2!$B$26:$B$29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전국2!$J$26:$J$29</c:f>
              <c:numCache>
                <c:formatCode>General</c:formatCode>
                <c:ptCount val="4"/>
                <c:pt idx="0" formatCode="#,##0">
                  <c:v>8.3127861615689635</c:v>
                </c:pt>
                <c:pt idx="2" formatCode="#,##0.0">
                  <c:v>18.872993896152529</c:v>
                </c:pt>
                <c:pt idx="3" formatCode="#,##0.0">
                  <c:v>17.837539719103226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1-4A3A-BA0F-170CB1540E90}"/>
            </c:ext>
          </c:extLst>
        </c:ser>
        <c:ser>
          <c:idx val="8"/>
          <c:order val="8"/>
          <c:tx>
            <c:strRef>
              <c:f>전국2!$K$25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전국2!$B$26:$B$29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전국2!$K$26:$K$29</c:f>
              <c:numCache>
                <c:formatCode>General</c:formatCode>
                <c:ptCount val="4"/>
                <c:pt idx="0" formatCode="#,##0">
                  <c:v>10.526298383649607</c:v>
                </c:pt>
                <c:pt idx="2" formatCode="#,##0.0">
                  <c:v>18.19780685632827</c:v>
                </c:pt>
                <c:pt idx="3" formatCode="#,##0.0">
                  <c:v>17.100503759630705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1-4A3A-BA0F-170CB1540E90}"/>
            </c:ext>
          </c:extLst>
        </c:ser>
        <c:ser>
          <c:idx val="9"/>
          <c:order val="9"/>
          <c:tx>
            <c:strRef>
              <c:f>전국2!$L$25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전국2!$B$26:$B$29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전국2!$L$26:$L$29</c:f>
              <c:numCache>
                <c:formatCode>General</c:formatCode>
                <c:ptCount val="4"/>
                <c:pt idx="0" formatCode="#,##0">
                  <c:v>13.25046106078408</c:v>
                </c:pt>
                <c:pt idx="2" formatCode="#,##0.0">
                  <c:v>17.712967900851027</c:v>
                </c:pt>
                <c:pt idx="3" formatCode="#,##0.0">
                  <c:v>16.55474780613395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1-4A3A-BA0F-170CB1540E90}"/>
            </c:ext>
          </c:extLst>
        </c:ser>
        <c:ser>
          <c:idx val="10"/>
          <c:order val="10"/>
          <c:tx>
            <c:strRef>
              <c:f>전국2!$M$25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전국2!$B$26:$B$29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전국2!$M$26:$M$29</c:f>
              <c:numCache>
                <c:formatCode>General</c:formatCode>
                <c:ptCount val="4"/>
                <c:pt idx="0" formatCode="#,##0">
                  <c:v>16.451754061526362</c:v>
                </c:pt>
                <c:pt idx="2" formatCode="#,##0.0">
                  <c:v>17.238502787315184</c:v>
                </c:pt>
                <c:pt idx="3" formatCode="#,##0.0">
                  <c:v>15.993147355833077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E1-4A3A-BA0F-170CB1540E90}"/>
            </c:ext>
          </c:extLst>
        </c:ser>
        <c:ser>
          <c:idx val="11"/>
          <c:order val="11"/>
          <c:tx>
            <c:strRef>
              <c:f>전국2!$N$25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전국2!$B$26:$B$29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전국2!$N$26:$N$29</c:f>
              <c:numCache>
                <c:formatCode>General</c:formatCode>
                <c:ptCount val="4"/>
                <c:pt idx="0" formatCode="#,##0">
                  <c:v>21.062009872430682</c:v>
                </c:pt>
                <c:pt idx="2" formatCode="#,##0.0">
                  <c:v>16.966266251281247</c:v>
                </c:pt>
                <c:pt idx="3" formatCode="#,##0.0">
                  <c:v>15.603525067421128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E1-4A3A-BA0F-170CB1540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547112"/>
        <c:axId val="6205451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전국2!$D$25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전국2!$B$26:$B$29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전국2!$D$26:$D$29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7E1-4A3A-BA0F-170CB1540E9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전국2!$E$25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전국2!$E$26:$E$29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7E1-4A3A-BA0F-170CB1540E9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전국2!$F$25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전국2!$F$26:$F$29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7E1-4A3A-BA0F-170CB1540E9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전국2!$G$25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전국2!$G$26:$G$29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7E1-4A3A-BA0F-170CB1540E9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전국2!$H$25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전국2!$H$26:$H$29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7E1-4A3A-BA0F-170CB1540E90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전국2!$I$25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전국2!$I$26:$I$29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7E1-4A3A-BA0F-170CB1540E90}"/>
                  </c:ext>
                </c:extLst>
              </c15:ser>
            </c15:filteredBarSeries>
          </c:ext>
        </c:extLst>
      </c:barChart>
      <c:catAx>
        <c:axId val="62054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45144"/>
        <c:crosses val="autoZero"/>
        <c:auto val="1"/>
        <c:lblAlgn val="ctr"/>
        <c:lblOffset val="100"/>
        <c:noMultiLvlLbl val="0"/>
      </c:catAx>
      <c:valAx>
        <c:axId val="6205451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% of Population</a:t>
                </a:r>
              </a:p>
            </c:rich>
          </c:tx>
          <c:layout>
            <c:manualLayout>
              <c:xMode val="edge"/>
              <c:yMode val="edge"/>
              <c:x val="0"/>
              <c:y val="0.32120082440352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471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0636926380260462"/>
          <c:y val="4.0567646971760109E-2"/>
          <c:w val="0.65511745177286096"/>
          <c:h val="9.8709657765735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5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5485352728321"/>
          <c:y val="3.7508852037335255E-2"/>
          <c:w val="0.86204918575296186"/>
          <c:h val="0.80670488882842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전남2!$C$25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전남2!$B$26:$B$29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전남2!$C$26:$C$29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60D8-4A1C-A282-9FA739CC55D8}"/>
            </c:ext>
          </c:extLst>
        </c:ser>
        <c:ser>
          <c:idx val="7"/>
          <c:order val="7"/>
          <c:tx>
            <c:strRef>
              <c:f>전남2!$J$25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전남2!$B$26:$B$29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전남2!$J$26:$J$29</c:f>
              <c:numCache>
                <c:formatCode>General</c:formatCode>
                <c:ptCount val="4"/>
                <c:pt idx="0" formatCode="#,##0">
                  <c:v>14.171290757860955</c:v>
                </c:pt>
                <c:pt idx="2" formatCode="#,##0.0">
                  <c:v>15.0519389216295</c:v>
                </c:pt>
                <c:pt idx="3" formatCode="#,##0.0">
                  <c:v>14.423594520110685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8-4A1C-A282-9FA739CC55D8}"/>
            </c:ext>
          </c:extLst>
        </c:ser>
        <c:ser>
          <c:idx val="8"/>
          <c:order val="8"/>
          <c:tx>
            <c:strRef>
              <c:f>전남2!$K$25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전남2!$B$26:$B$29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전남2!$K$26:$K$29</c:f>
              <c:numCache>
                <c:formatCode>General</c:formatCode>
                <c:ptCount val="4"/>
                <c:pt idx="0" formatCode="#,##0">
                  <c:v>18.64492738776298</c:v>
                </c:pt>
                <c:pt idx="2" formatCode="#,##0.0">
                  <c:v>14.54301199702433</c:v>
                </c:pt>
                <c:pt idx="3" formatCode="#,##0.0">
                  <c:v>14.960627531209237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D8-4A1C-A282-9FA739CC55D8}"/>
            </c:ext>
          </c:extLst>
        </c:ser>
        <c:ser>
          <c:idx val="9"/>
          <c:order val="9"/>
          <c:tx>
            <c:strRef>
              <c:f>전남2!$L$25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전남2!$B$26:$B$29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전남2!$L$26:$L$29</c:f>
              <c:numCache>
                <c:formatCode>General</c:formatCode>
                <c:ptCount val="4"/>
                <c:pt idx="0" formatCode="#,##0">
                  <c:v>22.906261708443704</c:v>
                </c:pt>
                <c:pt idx="2" formatCode="#,##0.0">
                  <c:v>14.967078803885043</c:v>
                </c:pt>
                <c:pt idx="3" formatCode="#,##0.0">
                  <c:v>15.558219294729202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D8-4A1C-A282-9FA739CC55D8}"/>
            </c:ext>
          </c:extLst>
        </c:ser>
        <c:ser>
          <c:idx val="10"/>
          <c:order val="10"/>
          <c:tx>
            <c:strRef>
              <c:f>전남2!$M$25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전남2!$B$26:$B$29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전남2!$M$26:$M$29</c:f>
              <c:numCache>
                <c:formatCode>General</c:formatCode>
                <c:ptCount val="4"/>
                <c:pt idx="0" formatCode="#,##0">
                  <c:v>26.956252037466953</c:v>
                </c:pt>
                <c:pt idx="2" formatCode="#,##0.0">
                  <c:v>15.356436283871444</c:v>
                </c:pt>
                <c:pt idx="3" formatCode="#,##0.0">
                  <c:v>16.011223720800707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D8-4A1C-A282-9FA739CC55D8}"/>
            </c:ext>
          </c:extLst>
        </c:ser>
        <c:ser>
          <c:idx val="11"/>
          <c:order val="11"/>
          <c:tx>
            <c:strRef>
              <c:f>전남2!$N$25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전남2!$B$26:$B$29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전남2!$N$26:$N$29</c:f>
              <c:numCache>
                <c:formatCode>General</c:formatCode>
                <c:ptCount val="4"/>
                <c:pt idx="0" formatCode="#,##0">
                  <c:v>32.421470594124614</c:v>
                </c:pt>
                <c:pt idx="2" formatCode="#,##0.0">
                  <c:v>16.049963984411825</c:v>
                </c:pt>
                <c:pt idx="3" formatCode="#,##0.0">
                  <c:v>16.720811814628227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D8-4A1C-A282-9FA739CC5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547112"/>
        <c:axId val="6205451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전남2!$D$25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전남2!$B$26:$B$29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전남2!$D$26:$D$29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0D8-4A1C-A282-9FA739CC55D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전남2!$E$25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전남2!$E$26:$E$29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0D8-4A1C-A282-9FA739CC55D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전남2!$F$25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전남2!$F$26:$F$29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0D8-4A1C-A282-9FA739CC55D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전남2!$G$25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전남2!$G$26:$G$29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0D8-4A1C-A282-9FA739CC55D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전남2!$H$25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전남2!$H$26:$H$29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0D8-4A1C-A282-9FA739CC55D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전남2!$I$25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전남2!$I$26:$I$29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0D8-4A1C-A282-9FA739CC55D8}"/>
                  </c:ext>
                </c:extLst>
              </c15:ser>
            </c15:filteredBarSeries>
          </c:ext>
        </c:extLst>
      </c:barChart>
      <c:catAx>
        <c:axId val="62054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45144"/>
        <c:crosses val="autoZero"/>
        <c:auto val="1"/>
        <c:lblAlgn val="ctr"/>
        <c:lblOffset val="100"/>
        <c:noMultiLvlLbl val="0"/>
      </c:catAx>
      <c:valAx>
        <c:axId val="6205451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1.038849633184009E-3"/>
              <c:y val="0.30590986301409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5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471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4855267733419061"/>
          <c:y val="6.6413530792668735E-2"/>
          <c:w val="0.79743523476642075"/>
          <c:h val="9.8709657765735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5485352728321"/>
          <c:y val="3.7508852037335255E-2"/>
          <c:w val="0.86204918575296186"/>
          <c:h val="0.80670488882842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서울2!$C$25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서울2!$B$26:$B$29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서울2!$C$26:$C$29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77C1-4D07-891F-18738CB81641}"/>
            </c:ext>
          </c:extLst>
        </c:ser>
        <c:ser>
          <c:idx val="7"/>
          <c:order val="7"/>
          <c:tx>
            <c:strRef>
              <c:f>서울2!$J$25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서울2!$B$26:$B$29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서울2!$J$26:$J$29</c:f>
              <c:numCache>
                <c:formatCode>General</c:formatCode>
                <c:ptCount val="4"/>
                <c:pt idx="0" formatCode="#,##0">
                  <c:v>1.391217596405546</c:v>
                </c:pt>
                <c:pt idx="2" formatCode="#,##0.0">
                  <c:v>20.892369758432984</c:v>
                </c:pt>
                <c:pt idx="3" formatCode="#,##0.0">
                  <c:v>17.6868844582416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1-4D07-891F-18738CB81641}"/>
            </c:ext>
          </c:extLst>
        </c:ser>
        <c:ser>
          <c:idx val="8"/>
          <c:order val="8"/>
          <c:tx>
            <c:strRef>
              <c:f>서울2!$K$25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서울2!$B$26:$B$29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서울2!$K$26:$K$29</c:f>
              <c:numCache>
                <c:formatCode>General</c:formatCode>
                <c:ptCount val="4"/>
                <c:pt idx="0" formatCode="#,##0">
                  <c:v>1.7693595322863929</c:v>
                </c:pt>
                <c:pt idx="2" formatCode="#,##0.0">
                  <c:v>19.1099228308283</c:v>
                </c:pt>
                <c:pt idx="3" formatCode="#,##0.0">
                  <c:v>17.043155170279441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C1-4D07-891F-18738CB81641}"/>
            </c:ext>
          </c:extLst>
        </c:ser>
        <c:ser>
          <c:idx val="9"/>
          <c:order val="9"/>
          <c:tx>
            <c:strRef>
              <c:f>서울2!$L$25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서울2!$B$26:$B$29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서울2!$L$26:$L$29</c:f>
              <c:numCache>
                <c:formatCode>General</c:formatCode>
                <c:ptCount val="4"/>
                <c:pt idx="0" formatCode="#,##0">
                  <c:v>2.3292189065309521</c:v>
                </c:pt>
                <c:pt idx="2" formatCode="#,##0.0">
                  <c:v>17.80149577049712</c:v>
                </c:pt>
                <c:pt idx="3" formatCode="#,##0.0">
                  <c:v>16.42811176675772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C1-4D07-891F-18738CB81641}"/>
            </c:ext>
          </c:extLst>
        </c:ser>
        <c:ser>
          <c:idx val="10"/>
          <c:order val="10"/>
          <c:tx>
            <c:strRef>
              <c:f>서울2!$M$25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서울2!$B$26:$B$29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서울2!$M$26:$M$29</c:f>
              <c:numCache>
                <c:formatCode>General</c:formatCode>
                <c:ptCount val="4"/>
                <c:pt idx="0" formatCode="#,##0">
                  <c:v>2.9224077798042494</c:v>
                </c:pt>
                <c:pt idx="2" formatCode="#,##0.0">
                  <c:v>16.982393028069108</c:v>
                </c:pt>
                <c:pt idx="3" formatCode="#,##0.0">
                  <c:v>15.733850939043549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C1-4D07-891F-18738CB81641}"/>
            </c:ext>
          </c:extLst>
        </c:ser>
        <c:ser>
          <c:idx val="11"/>
          <c:order val="11"/>
          <c:tx>
            <c:strRef>
              <c:f>서울2!$N$25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서울2!$B$26:$B$29</c:f>
              <c:strCache>
                <c:ptCount val="4"/>
                <c:pt idx="0">
                  <c:v>Age 65+ Group</c:v>
                </c:pt>
                <c:pt idx="2">
                  <c:v>2nd Baby Boom Cohort</c:v>
                </c:pt>
                <c:pt idx="3">
                  <c:v>1st Baby Boom Cohort</c:v>
                </c:pt>
              </c:strCache>
            </c:strRef>
          </c:cat>
          <c:val>
            <c:numRef>
              <c:f>서울2!$N$26:$N$29</c:f>
              <c:numCache>
                <c:formatCode>General</c:formatCode>
                <c:ptCount val="4"/>
                <c:pt idx="0" formatCode="#,##0">
                  <c:v>3.6716031286839015</c:v>
                </c:pt>
                <c:pt idx="2" formatCode="#,##0.0">
                  <c:v>16.402081437369958</c:v>
                </c:pt>
                <c:pt idx="3" formatCode="#,##0.0">
                  <c:v>14.916369920863589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C1-4D07-891F-18738CB8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547112"/>
        <c:axId val="6205451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서울2!$D$25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서울2!$B$26:$B$29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서울2!$D$26:$D$29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7C1-4D07-891F-18738CB8164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서울2!$E$25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서울2!$E$26:$E$29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7C1-4D07-891F-18738CB8164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서울2!$F$25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서울2!$F$26:$F$29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7C1-4D07-891F-18738CB8164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서울2!$G$25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서울2!$G$26:$G$29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7C1-4D07-891F-18738CB8164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서울2!$H$25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서울2!$H$26:$H$29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7C1-4D07-891F-18738CB8164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서울2!$I$25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서울2!$B$26:$B$29</c15:sqref>
                        </c15:formulaRef>
                      </c:ext>
                    </c:extLst>
                    <c:strCache>
                      <c:ptCount val="4"/>
                      <c:pt idx="0">
                        <c:v>Age 65+ Group</c:v>
                      </c:pt>
                      <c:pt idx="2">
                        <c:v>2nd Baby Boom Cohort</c:v>
                      </c:pt>
                      <c:pt idx="3">
                        <c:v>1st Baby Boom Cohort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서울2!$I$26:$I$29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7C1-4D07-891F-18738CB81641}"/>
                  </c:ext>
                </c:extLst>
              </c15:ser>
            </c15:filteredBarSeries>
          </c:ext>
        </c:extLst>
      </c:barChart>
      <c:catAx>
        <c:axId val="62054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45144"/>
        <c:crosses val="autoZero"/>
        <c:auto val="1"/>
        <c:lblAlgn val="ctr"/>
        <c:lblOffset val="100"/>
        <c:noMultiLvlLbl val="0"/>
      </c:catAx>
      <c:valAx>
        <c:axId val="6205451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% of Population</a:t>
                </a:r>
              </a:p>
            </c:rich>
          </c:tx>
          <c:layout>
            <c:manualLayout>
              <c:xMode val="edge"/>
              <c:yMode val="edge"/>
              <c:x val="1.038849633184009E-3"/>
              <c:y val="0.30590986301409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5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471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4855267733419061"/>
          <c:y val="6.6413530792668735E-2"/>
          <c:w val="0.79743523476642075"/>
          <c:h val="9.8709657765735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1960 to 1965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GRAPH!$D$2</c:f>
              <c:strCache>
                <c:ptCount val="1"/>
                <c:pt idx="0">
                  <c:v>1960 to 1965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BAD-410D-AFA5-0D82F9012F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BAD-410D-AFA5-0D82F9012F91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GRAPH!$D$3:$D$20</c:f>
              <c:numCache>
                <c:formatCode>#,##0</c:formatCode>
                <c:ptCount val="18"/>
                <c:pt idx="0">
                  <c:v>931357</c:v>
                </c:pt>
                <c:pt idx="1">
                  <c:v>831321</c:v>
                </c:pt>
                <c:pt idx="2">
                  <c:v>767772</c:v>
                </c:pt>
                <c:pt idx="3">
                  <c:v>324992</c:v>
                </c:pt>
                <c:pt idx="4">
                  <c:v>19234</c:v>
                </c:pt>
                <c:pt idx="5">
                  <c:v>331148</c:v>
                </c:pt>
                <c:pt idx="6">
                  <c:v>403440</c:v>
                </c:pt>
                <c:pt idx="7">
                  <c:v>136058</c:v>
                </c:pt>
                <c:pt idx="8">
                  <c:v>159356</c:v>
                </c:pt>
                <c:pt idx="9">
                  <c:v>82774</c:v>
                </c:pt>
                <c:pt idx="10">
                  <c:v>63056</c:v>
                </c:pt>
                <c:pt idx="11">
                  <c:v>124185</c:v>
                </c:pt>
                <c:pt idx="12">
                  <c:v>-15618</c:v>
                </c:pt>
                <c:pt idx="13">
                  <c:v>32652</c:v>
                </c:pt>
                <c:pt idx="14">
                  <c:v>-29714</c:v>
                </c:pt>
                <c:pt idx="15">
                  <c:v>31006</c:v>
                </c:pt>
                <c:pt idx="16">
                  <c:v>-8810</c:v>
                </c:pt>
                <c:pt idx="17">
                  <c:v>1179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BBAD-410D-AFA5-0D82F9012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BAD-410D-AFA5-0D82F9012F9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BAD-410D-AFA5-0D82F9012F9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BAD-410D-AFA5-0D82F9012F9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BAD-410D-AFA5-0D82F9012F9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BAD-410D-AFA5-0D82F9012F9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BAD-410D-AFA5-0D82F9012F9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BAD-410D-AFA5-0D82F9012F9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BAD-410D-AFA5-0D82F9012F9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BAD-410D-AFA5-0D82F9012F9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BAD-410D-AFA5-0D82F9012F9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BAD-410D-AFA5-0D82F9012F91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BAD-410D-AFA5-0D82F9012F91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BAD-410D-AFA5-0D82F9012F91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BAD-410D-AFA5-0D82F9012F91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BAD-410D-AFA5-0D82F9012F91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BAD-410D-AFA5-0D82F9012F91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BAD-410D-AFA5-0D82F9012F91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BAD-410D-AFA5-0D82F9012F91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BAD-410D-AFA5-0D82F9012F91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BBAD-410D-AFA5-0D82F9012F91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BBAD-410D-AFA5-0D82F9012F91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BBAD-410D-AFA5-0D82F9012F91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그래프2!$D$46</c:f>
              <c:strCache>
                <c:ptCount val="1"/>
                <c:pt idx="0">
                  <c:v>Cohort 5-year Migration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270491803278689"/>
                  <c:y val="-1.4839191941734555E-2"/>
                </c:manualLayout>
              </c:layout>
              <c:tx>
                <c:rich>
                  <a:bodyPr/>
                  <a:lstStyle/>
                  <a:p>
                    <a:fld id="{B7E80EFF-CC12-4918-AC2D-2B454C481BC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597-4035-B880-F63C2C7B819C}"/>
                </c:ext>
              </c:extLst>
            </c:dLbl>
            <c:dLbl>
              <c:idx val="1"/>
              <c:layout>
                <c:manualLayout>
                  <c:x val="-4.0983606557377046E-2"/>
                  <c:y val="2.2258787912601833E-2"/>
                </c:manualLayout>
              </c:layout>
              <c:tx>
                <c:rich>
                  <a:bodyPr/>
                  <a:lstStyle/>
                  <a:p>
                    <a:fld id="{8B42026A-4038-48D3-8251-31D9344456D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597-4035-B880-F63C2C7B819C}"/>
                </c:ext>
              </c:extLst>
            </c:dLbl>
            <c:dLbl>
              <c:idx val="2"/>
              <c:layout>
                <c:manualLayout>
                  <c:x val="-0.1161202185792351"/>
                  <c:y val="1.8548989927168195E-2"/>
                </c:manualLayout>
              </c:layout>
              <c:tx>
                <c:rich>
                  <a:bodyPr/>
                  <a:lstStyle/>
                  <a:p>
                    <a:fld id="{4D178ED2-3199-4990-B4C2-BF6125B2DD1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597-4035-B880-F63C2C7B819C}"/>
                </c:ext>
              </c:extLst>
            </c:dLbl>
            <c:dLbl>
              <c:idx val="3"/>
              <c:layout>
                <c:manualLayout>
                  <c:x val="-0.10245901639344263"/>
                  <c:y val="-2.967838388346911E-2"/>
                </c:manualLayout>
              </c:layout>
              <c:tx>
                <c:rich>
                  <a:bodyPr/>
                  <a:lstStyle/>
                  <a:p>
                    <a:fld id="{AD954428-159D-48C7-A8C8-80F9B07FAB9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597-4035-B880-F63C2C7B819C}"/>
                </c:ext>
              </c:extLst>
            </c:dLbl>
            <c:dLbl>
              <c:idx val="4"/>
              <c:layout>
                <c:manualLayout>
                  <c:x val="-0.15710382513661209"/>
                  <c:y val="-3.7097979854336387E-3"/>
                </c:manualLayout>
              </c:layout>
              <c:tx>
                <c:rich>
                  <a:bodyPr/>
                  <a:lstStyle/>
                  <a:p>
                    <a:fld id="{1E22B873-2494-4465-B66E-D94A3646797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597-4035-B880-F63C2C7B81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81B9FE1-6C14-4C87-AC42-92D4996F41F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597-4035-B880-F63C2C7B819C}"/>
                </c:ext>
              </c:extLst>
            </c:dLbl>
            <c:dLbl>
              <c:idx val="6"/>
              <c:layout>
                <c:manualLayout>
                  <c:x val="-1.0245901639344262E-2"/>
                  <c:y val="-1.1129393956300917E-2"/>
                </c:manualLayout>
              </c:layout>
              <c:tx>
                <c:rich>
                  <a:bodyPr/>
                  <a:lstStyle/>
                  <a:p>
                    <a:fld id="{C55CA142-1DD9-45BD-B8C5-3536B945D46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597-4035-B880-F63C2C7B819C}"/>
                </c:ext>
              </c:extLst>
            </c:dLbl>
            <c:dLbl>
              <c:idx val="7"/>
              <c:layout>
                <c:manualLayout>
                  <c:x val="-0.15710382513661203"/>
                  <c:y val="0"/>
                </c:manualLayout>
              </c:layout>
              <c:tx>
                <c:rich>
                  <a:bodyPr/>
                  <a:lstStyle/>
                  <a:p>
                    <a:fld id="{CA513291-FA6D-4521-ADF6-E805F6281D2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597-4035-B880-F63C2C7B819C}"/>
                </c:ext>
              </c:extLst>
            </c:dLbl>
            <c:dLbl>
              <c:idx val="8"/>
              <c:layout>
                <c:manualLayout>
                  <c:x val="-2.0491803278688523E-2"/>
                  <c:y val="-2.5968585898035471E-2"/>
                </c:manualLayout>
              </c:layout>
              <c:tx>
                <c:rich>
                  <a:bodyPr/>
                  <a:lstStyle/>
                  <a:p>
                    <a:fld id="{26059335-2D4F-45BD-95C1-520B25BE724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597-4035-B880-F63C2C7B819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AA3DE1A-E6B1-4281-B48C-0347889F808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597-4035-B880-F63C2C7B819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9780B9E-E602-467A-8133-0A68938D1A8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597-4035-B880-F63C2C7B819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497CDE0-9D5D-499B-8D5F-1544C888BC3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597-4035-B880-F63C2C7B819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96DFECB-75B2-443E-BB16-C0C00701A15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597-4035-B880-F63C2C7B819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1CCB7BA-BEAA-4BD6-9F8E-FF37CF70CD3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597-4035-B880-F63C2C7B819C}"/>
                </c:ext>
              </c:extLst>
            </c:dLbl>
            <c:dLbl>
              <c:idx val="14"/>
              <c:layout>
                <c:manualLayout>
                  <c:x val="-1.3661202185792474E-2"/>
                  <c:y val="-2.5968585898035541E-2"/>
                </c:manualLayout>
              </c:layout>
              <c:tx>
                <c:rich>
                  <a:bodyPr/>
                  <a:lstStyle/>
                  <a:p>
                    <a:fld id="{74FB906E-D99B-449E-83E2-CCEA5804EF0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597-4035-B880-F63C2C7B819C}"/>
                </c:ext>
              </c:extLst>
            </c:dLbl>
            <c:dLbl>
              <c:idx val="15"/>
              <c:layout>
                <c:manualLayout>
                  <c:x val="-9.2213114754098491E-2"/>
                  <c:y val="-1.8548989927168195E-2"/>
                </c:manualLayout>
              </c:layout>
              <c:tx>
                <c:rich>
                  <a:bodyPr/>
                  <a:lstStyle/>
                  <a:p>
                    <a:fld id="{F37EDB49-71B0-4501-AD5A-093F556A843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597-4035-B880-F63C2C7B8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그래프2!$C$47:$C$62</c:f>
              <c:numCache>
                <c:formatCode>#,##0</c:formatCode>
                <c:ptCount val="16"/>
                <c:pt idx="0">
                  <c:v>4.1545845910238013</c:v>
                </c:pt>
                <c:pt idx="1">
                  <c:v>1.0762617896171214</c:v>
                </c:pt>
                <c:pt idx="2">
                  <c:v>8.5142847391349932</c:v>
                </c:pt>
                <c:pt idx="3">
                  <c:v>9.5473517935413685</c:v>
                </c:pt>
                <c:pt idx="4">
                  <c:v>7.4827424587843954</c:v>
                </c:pt>
                <c:pt idx="5">
                  <c:v>9.9393242639075172</c:v>
                </c:pt>
                <c:pt idx="6">
                  <c:v>17.729486775338373</c:v>
                </c:pt>
                <c:pt idx="7">
                  <c:v>14.745032746918563</c:v>
                </c:pt>
                <c:pt idx="8">
                  <c:v>3.4019036159447116</c:v>
                </c:pt>
                <c:pt idx="9">
                  <c:v>8.598867371589245</c:v>
                </c:pt>
                <c:pt idx="10">
                  <c:v>10.050461482581706</c:v>
                </c:pt>
                <c:pt idx="11">
                  <c:v>4.6178589990307763</c:v>
                </c:pt>
                <c:pt idx="12">
                  <c:v>6.0655800282475099</c:v>
                </c:pt>
                <c:pt idx="13">
                  <c:v>7.9060400858139399</c:v>
                </c:pt>
                <c:pt idx="14">
                  <c:v>13.542853490059825</c:v>
                </c:pt>
                <c:pt idx="15">
                  <c:v>16.242150103201443</c:v>
                </c:pt>
              </c:numCache>
            </c:numRef>
          </c:xVal>
          <c:yVal>
            <c:numRef>
              <c:f>그래프2!$D$47:$D$62</c:f>
              <c:numCache>
                <c:formatCode>#,##0</c:formatCode>
                <c:ptCount val="16"/>
                <c:pt idx="0">
                  <c:v>0.50188859748956738</c:v>
                </c:pt>
                <c:pt idx="1">
                  <c:v>4.9596547946669522</c:v>
                </c:pt>
                <c:pt idx="2">
                  <c:v>-2.5166202251135439</c:v>
                </c:pt>
                <c:pt idx="3">
                  <c:v>-2.3451507955603446</c:v>
                </c:pt>
                <c:pt idx="4">
                  <c:v>-7.2743323367871167</c:v>
                </c:pt>
                <c:pt idx="5">
                  <c:v>-4.0071533499393244</c:v>
                </c:pt>
                <c:pt idx="6">
                  <c:v>-5.5715433347908769</c:v>
                </c:pt>
                <c:pt idx="7">
                  <c:v>-6.2456464861834338</c:v>
                </c:pt>
                <c:pt idx="8">
                  <c:v>4.9730809576699988</c:v>
                </c:pt>
                <c:pt idx="9">
                  <c:v>0.42770583343233931</c:v>
                </c:pt>
                <c:pt idx="10">
                  <c:v>1.3471529475862158</c:v>
                </c:pt>
                <c:pt idx="11">
                  <c:v>1.6655897515135341</c:v>
                </c:pt>
                <c:pt idx="12">
                  <c:v>2.212605884782088</c:v>
                </c:pt>
                <c:pt idx="13">
                  <c:v>3.0393192940760261</c:v>
                </c:pt>
                <c:pt idx="14">
                  <c:v>-2.217785147833542</c:v>
                </c:pt>
                <c:pt idx="15">
                  <c:v>-5.4455228141056606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그래프2!$B$47:$B$63</c15:f>
                <c15:dlblRangeCache>
                  <c:ptCount val="17"/>
                  <c:pt idx="0">
                    <c:v>Seoul</c:v>
                  </c:pt>
                  <c:pt idx="1">
                    <c:v>Busan</c:v>
                  </c:pt>
                  <c:pt idx="2">
                    <c:v>Daegu</c:v>
                  </c:pt>
                  <c:pt idx="3">
                    <c:v>Incheon</c:v>
                  </c:pt>
                  <c:pt idx="4">
                    <c:v>Gwangju</c:v>
                  </c:pt>
                  <c:pt idx="5">
                    <c:v>Daejeon</c:v>
                  </c:pt>
                  <c:pt idx="6">
                    <c:v>Ulsan</c:v>
                  </c:pt>
                  <c:pt idx="7">
                    <c:v>Gyeonggi</c:v>
                  </c:pt>
                  <c:pt idx="8">
                    <c:v>Gangwon</c:v>
                  </c:pt>
                  <c:pt idx="9">
                    <c:v>Chungbuk</c:v>
                  </c:pt>
                  <c:pt idx="10">
                    <c:v>Chungnam</c:v>
                  </c:pt>
                  <c:pt idx="11">
                    <c:v>Jeonbuk</c:v>
                  </c:pt>
                  <c:pt idx="12">
                    <c:v>Jeonnam</c:v>
                  </c:pt>
                  <c:pt idx="13">
                    <c:v>Gyeongbuk</c:v>
                  </c:pt>
                  <c:pt idx="14">
                    <c:v>Gyeongnam</c:v>
                  </c:pt>
                  <c:pt idx="15">
                    <c:v>Jeju</c:v>
                  </c:pt>
                  <c:pt idx="16">
                    <c:v>S.Korea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D597-4035-B880-F63C2C7B8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270672"/>
        <c:axId val="718273624"/>
      </c:scatterChart>
      <c:valAx>
        <c:axId val="718270672"/>
        <c:scaling>
          <c:orientation val="minMax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Age Measure</a:t>
                </a:r>
              </a:p>
            </c:rich>
          </c:tx>
          <c:layout>
            <c:manualLayout>
              <c:xMode val="edge"/>
              <c:yMode val="edge"/>
              <c:x val="0.41356055493063365"/>
              <c:y val="0.9343257364568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273624"/>
        <c:crosses val="autoZero"/>
        <c:crossBetween val="midCat"/>
      </c:valAx>
      <c:valAx>
        <c:axId val="718273624"/>
        <c:scaling>
          <c:orientation val="minMax"/>
          <c:max val="8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Cohort Measure</a:t>
                </a:r>
              </a:p>
            </c:rich>
          </c:tx>
          <c:layout>
            <c:manualLayout>
              <c:xMode val="edge"/>
              <c:yMode val="edge"/>
              <c:x val="0"/>
              <c:y val="0.3245553544937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270672"/>
        <c:crosses val="autoZero"/>
        <c:crossBetween val="midCat"/>
      </c:valAx>
      <c:spPr>
        <a:noFill/>
        <a:ln>
          <a:solidFill>
            <a:schemeClr val="tx1">
              <a:alpha val="99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그래프2!$D$46</c:f>
              <c:strCache>
                <c:ptCount val="1"/>
                <c:pt idx="0">
                  <c:v>Cohort Lifetime Migration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270491803278689"/>
                  <c:y val="-1.4839191941734555E-2"/>
                </c:manualLayout>
              </c:layout>
              <c:tx>
                <c:rich>
                  <a:bodyPr/>
                  <a:lstStyle/>
                  <a:p>
                    <a:fld id="{9017D612-EB2E-4EC7-9921-6D306646762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F70-40DB-8865-0600B5A9B462}"/>
                </c:ext>
              </c:extLst>
            </c:dLbl>
            <c:dLbl>
              <c:idx val="1"/>
              <c:layout>
                <c:manualLayout>
                  <c:x val="-4.0983606557377046E-2"/>
                  <c:y val="2.2258787912601833E-2"/>
                </c:manualLayout>
              </c:layout>
              <c:tx>
                <c:rich>
                  <a:bodyPr/>
                  <a:lstStyle/>
                  <a:p>
                    <a:fld id="{02C927AB-CB66-469B-9E3B-759A59691DE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F70-40DB-8865-0600B5A9B462}"/>
                </c:ext>
              </c:extLst>
            </c:dLbl>
            <c:dLbl>
              <c:idx val="2"/>
              <c:layout>
                <c:manualLayout>
                  <c:x val="-0.1161202185792351"/>
                  <c:y val="1.8548989927168195E-2"/>
                </c:manualLayout>
              </c:layout>
              <c:tx>
                <c:rich>
                  <a:bodyPr/>
                  <a:lstStyle/>
                  <a:p>
                    <a:fld id="{0A11E2E8-CFF1-4E6C-B873-4710F8C0EE7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F70-40DB-8865-0600B5A9B462}"/>
                </c:ext>
              </c:extLst>
            </c:dLbl>
            <c:dLbl>
              <c:idx val="3"/>
              <c:layout>
                <c:manualLayout>
                  <c:x val="-0.10245901639344263"/>
                  <c:y val="-2.967838388346911E-2"/>
                </c:manualLayout>
              </c:layout>
              <c:tx>
                <c:rich>
                  <a:bodyPr/>
                  <a:lstStyle/>
                  <a:p>
                    <a:fld id="{68039E8C-BDD7-4098-AC7D-90E434B1BBC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F70-40DB-8865-0600B5A9B462}"/>
                </c:ext>
              </c:extLst>
            </c:dLbl>
            <c:dLbl>
              <c:idx val="4"/>
              <c:layout>
                <c:manualLayout>
                  <c:x val="-0.15710382513661209"/>
                  <c:y val="-3.7097979854336387E-3"/>
                </c:manualLayout>
              </c:layout>
              <c:tx>
                <c:rich>
                  <a:bodyPr/>
                  <a:lstStyle/>
                  <a:p>
                    <a:fld id="{B9A0AD61-4489-42DE-B6F2-4B2363C8591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F70-40DB-8865-0600B5A9B46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4F07A4C-1D37-44FD-8AC0-B99B3BA3F43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F70-40DB-8865-0600B5A9B462}"/>
                </c:ext>
              </c:extLst>
            </c:dLbl>
            <c:dLbl>
              <c:idx val="6"/>
              <c:layout>
                <c:manualLayout>
                  <c:x val="-1.0245901639344262E-2"/>
                  <c:y val="-1.1129393956300917E-2"/>
                </c:manualLayout>
              </c:layout>
              <c:tx>
                <c:rich>
                  <a:bodyPr/>
                  <a:lstStyle/>
                  <a:p>
                    <a:fld id="{64E67E3D-6739-4B92-8B57-81BF0C202D1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F70-40DB-8865-0600B5A9B462}"/>
                </c:ext>
              </c:extLst>
            </c:dLbl>
            <c:dLbl>
              <c:idx val="7"/>
              <c:layout>
                <c:manualLayout>
                  <c:x val="-0.15710382513661203"/>
                  <c:y val="0"/>
                </c:manualLayout>
              </c:layout>
              <c:tx>
                <c:rich>
                  <a:bodyPr/>
                  <a:lstStyle/>
                  <a:p>
                    <a:fld id="{E82CF397-6293-42BA-9840-56B73A6B3DF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F70-40DB-8865-0600B5A9B462}"/>
                </c:ext>
              </c:extLst>
            </c:dLbl>
            <c:dLbl>
              <c:idx val="8"/>
              <c:layout>
                <c:manualLayout>
                  <c:x val="-2.0491803278688523E-2"/>
                  <c:y val="-2.5968585898035471E-2"/>
                </c:manualLayout>
              </c:layout>
              <c:tx>
                <c:rich>
                  <a:bodyPr/>
                  <a:lstStyle/>
                  <a:p>
                    <a:fld id="{5C06D0BE-5F0D-49C4-B476-E7CA2EEE438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F70-40DB-8865-0600B5A9B46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7CE20F-6683-4211-B6E2-BC510178F95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F70-40DB-8865-0600B5A9B46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D58177D-9488-4AA4-A61C-66BB1CD6D73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F70-40DB-8865-0600B5A9B46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FA7B11B-E619-4487-AD1C-1B7C020F4A4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F70-40DB-8865-0600B5A9B46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6B337AF-8929-4F94-8F53-6CE793F79A7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F70-40DB-8865-0600B5A9B46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5455130-7900-478F-9164-01C132F9E0F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F70-40DB-8865-0600B5A9B462}"/>
                </c:ext>
              </c:extLst>
            </c:dLbl>
            <c:dLbl>
              <c:idx val="14"/>
              <c:layout>
                <c:manualLayout>
                  <c:x val="-1.3661202185792474E-2"/>
                  <c:y val="-2.5968585898035541E-2"/>
                </c:manualLayout>
              </c:layout>
              <c:tx>
                <c:rich>
                  <a:bodyPr/>
                  <a:lstStyle/>
                  <a:p>
                    <a:fld id="{B65EE25C-6174-4CFF-9DB5-5B68CAB3A67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F70-40DB-8865-0600B5A9B462}"/>
                </c:ext>
              </c:extLst>
            </c:dLbl>
            <c:dLbl>
              <c:idx val="15"/>
              <c:layout>
                <c:manualLayout>
                  <c:x val="-9.2213114754098491E-2"/>
                  <c:y val="-1.8548989927168195E-2"/>
                </c:manualLayout>
              </c:layout>
              <c:tx>
                <c:rich>
                  <a:bodyPr/>
                  <a:lstStyle/>
                  <a:p>
                    <a:fld id="{F8ACB36B-D0F2-4C64-8E45-A3DE6899FDC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F70-40DB-8865-0600B5A9B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그래프2!$C$47:$C$62</c:f>
              <c:numCache>
                <c:formatCode>#,##0</c:formatCode>
                <c:ptCount val="16"/>
                <c:pt idx="0">
                  <c:v>4.2685272238441616</c:v>
                </c:pt>
                <c:pt idx="1">
                  <c:v>2.8086341411280626</c:v>
                </c:pt>
                <c:pt idx="2">
                  <c:v>5.8309137406050322</c:v>
                </c:pt>
                <c:pt idx="3">
                  <c:v>2.5039490339250783</c:v>
                </c:pt>
                <c:pt idx="4">
                  <c:v>4.3315632124281596</c:v>
                </c:pt>
                <c:pt idx="5">
                  <c:v>3.7469928253603282</c:v>
                </c:pt>
                <c:pt idx="6">
                  <c:v>2.1532657440079723</c:v>
                </c:pt>
                <c:pt idx="7">
                  <c:v>3.1539614852065476</c:v>
                </c:pt>
                <c:pt idx="8">
                  <c:v>-0.85346476613599909</c:v>
                </c:pt>
                <c:pt idx="9">
                  <c:v>0.99916834976832603</c:v>
                </c:pt>
                <c:pt idx="10">
                  <c:v>5.4158532076768913E-2</c:v>
                </c:pt>
                <c:pt idx="11">
                  <c:v>0.61594864519391501</c:v>
                </c:pt>
                <c:pt idx="12">
                  <c:v>-0.8901088604871481</c:v>
                </c:pt>
                <c:pt idx="13">
                  <c:v>-0.12835806002440164</c:v>
                </c:pt>
                <c:pt idx="14">
                  <c:v>2.0739562534547136</c:v>
                </c:pt>
                <c:pt idx="15">
                  <c:v>8.8863027535022621</c:v>
                </c:pt>
              </c:numCache>
            </c:numRef>
          </c:xVal>
          <c:yVal>
            <c:numRef>
              <c:f>그래프2!$D$47:$D$62</c:f>
              <c:numCache>
                <c:formatCode>#,##0</c:formatCode>
                <c:ptCount val="16"/>
                <c:pt idx="0">
                  <c:v>-6.46457848813235</c:v>
                </c:pt>
                <c:pt idx="1">
                  <c:v>-4.5889331231463917</c:v>
                </c:pt>
                <c:pt idx="2">
                  <c:v>-5.0273895458966873</c:v>
                </c:pt>
                <c:pt idx="3">
                  <c:v>-1.9179228604604939</c:v>
                </c:pt>
                <c:pt idx="4">
                  <c:v>-5.3003517489613623</c:v>
                </c:pt>
                <c:pt idx="5">
                  <c:v>-4.2191990802835786</c:v>
                </c:pt>
                <c:pt idx="6">
                  <c:v>-3.1869349901870061</c:v>
                </c:pt>
                <c:pt idx="7">
                  <c:v>-2.3814782409255781</c:v>
                </c:pt>
                <c:pt idx="8">
                  <c:v>1.3193416018758484</c:v>
                </c:pt>
                <c:pt idx="9">
                  <c:v>-1.5195437804443388</c:v>
                </c:pt>
                <c:pt idx="10">
                  <c:v>1.7188037126160194</c:v>
                </c:pt>
                <c:pt idx="11">
                  <c:v>-0.69812195361773255</c:v>
                </c:pt>
                <c:pt idx="12">
                  <c:v>1.9356831281860867</c:v>
                </c:pt>
                <c:pt idx="13">
                  <c:v>2.2385554955845732</c:v>
                </c:pt>
                <c:pt idx="14">
                  <c:v>-1.674619558473496</c:v>
                </c:pt>
                <c:pt idx="15">
                  <c:v>-9.5340564753414423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'C:\Users\jhpar\OneDrive\Desktop\kyunghee\한국주택학회\한국 영국 교류\영국방문행사\aging in place\[그래프_5년전거주지_현거주지_비교_베이비붐세대only.xlsx]그래프2'!$B$47:$B$63</c15:f>
                <c15:dlblRangeCache>
                  <c:ptCount val="17"/>
                  <c:pt idx="0">
                    <c:v>Seoul</c:v>
                  </c:pt>
                  <c:pt idx="1">
                    <c:v>Busan</c:v>
                  </c:pt>
                  <c:pt idx="2">
                    <c:v>Daegu</c:v>
                  </c:pt>
                  <c:pt idx="3">
                    <c:v>Incheon</c:v>
                  </c:pt>
                  <c:pt idx="4">
                    <c:v>Gwangju</c:v>
                  </c:pt>
                  <c:pt idx="5">
                    <c:v>Daejeon</c:v>
                  </c:pt>
                  <c:pt idx="6">
                    <c:v>Ulsan</c:v>
                  </c:pt>
                  <c:pt idx="7">
                    <c:v>Gyeonggi</c:v>
                  </c:pt>
                  <c:pt idx="8">
                    <c:v>Gangwon</c:v>
                  </c:pt>
                  <c:pt idx="9">
                    <c:v>Chungbuk</c:v>
                  </c:pt>
                  <c:pt idx="10">
                    <c:v>Chungnam</c:v>
                  </c:pt>
                  <c:pt idx="11">
                    <c:v>Jeonbuk</c:v>
                  </c:pt>
                  <c:pt idx="12">
                    <c:v>Jeonnam</c:v>
                  </c:pt>
                  <c:pt idx="13">
                    <c:v>Gyeongbuk</c:v>
                  </c:pt>
                  <c:pt idx="14">
                    <c:v>Gyeongnam</c:v>
                  </c:pt>
                  <c:pt idx="15">
                    <c:v>Jeju</c:v>
                  </c:pt>
                  <c:pt idx="16">
                    <c:v>S.Korea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F70-40DB-8865-0600B5A9B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270672"/>
        <c:axId val="718273624"/>
      </c:scatterChart>
      <c:valAx>
        <c:axId val="718270672"/>
        <c:scaling>
          <c:orientation val="minMax"/>
          <c:max val="20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Age Measure</a:t>
                </a:r>
              </a:p>
            </c:rich>
          </c:tx>
          <c:layout>
            <c:manualLayout>
              <c:xMode val="edge"/>
              <c:yMode val="edge"/>
              <c:x val="0.40641769778777653"/>
              <c:y val="0.9343257364568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273624"/>
        <c:crosses val="autoZero"/>
        <c:crossBetween val="midCat"/>
      </c:valAx>
      <c:valAx>
        <c:axId val="718273624"/>
        <c:scaling>
          <c:orientation val="minMax"/>
          <c:max val="8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Cohort Measure</a:t>
                </a:r>
              </a:p>
            </c:rich>
          </c:tx>
          <c:layout>
            <c:manualLayout>
              <c:xMode val="edge"/>
              <c:yMode val="edge"/>
              <c:x val="0"/>
              <c:y val="0.3245553544937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270672"/>
        <c:crosses val="autoZero"/>
        <c:crossBetween val="midCat"/>
      </c:valAx>
      <c:spPr>
        <a:noFill/>
        <a:ln>
          <a:solidFill>
            <a:schemeClr val="tx1">
              <a:alpha val="99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Percentage Growth in an Age Group in a Given Time Period</a:t>
            </a:r>
          </a:p>
        </c:rich>
      </c:tx>
      <c:layout>
        <c:manualLayout>
          <c:xMode val="edge"/>
          <c:yMode val="edge"/>
          <c:x val="0.15632681410197191"/>
          <c:y val="1.854303598732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POP!$J$58</c:f>
              <c:strCache>
                <c:ptCount val="1"/>
                <c:pt idx="0">
                  <c:v>2000-2005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POP!$I$62:$I$74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</c:strCache>
              <c:extLst/>
            </c:strRef>
          </c:cat>
          <c:val>
            <c:numRef>
              <c:f>POP!$J$62:$J$74</c:f>
              <c:numCache>
                <c:formatCode>#,##0</c:formatCode>
                <c:ptCount val="13"/>
                <c:pt idx="0">
                  <c:v>-16.011040247221789</c:v>
                </c:pt>
                <c:pt idx="1">
                  <c:v>-4.8350833353689247</c:v>
                </c:pt>
                <c:pt idx="2">
                  <c:v>-10.376697165569354</c:v>
                </c:pt>
                <c:pt idx="3">
                  <c:v>7.4611040479543284E-2</c:v>
                </c:pt>
                <c:pt idx="4">
                  <c:v>-1.771407512814211</c:v>
                </c:pt>
                <c:pt idx="5">
                  <c:v>3.1705292047515523</c:v>
                </c:pt>
                <c:pt idx="6">
                  <c:v>32.14324549639349</c:v>
                </c:pt>
                <c:pt idx="7">
                  <c:v>21.489075630252099</c:v>
                </c:pt>
                <c:pt idx="8">
                  <c:v>15.746528271674679</c:v>
                </c:pt>
                <c:pt idx="9">
                  <c:v>5.5904103700200523</c:v>
                </c:pt>
                <c:pt idx="10">
                  <c:v>22.087067861715749</c:v>
                </c:pt>
                <c:pt idx="11">
                  <c:v>36.445414057624212</c:v>
                </c:pt>
                <c:pt idx="12">
                  <c:v>27.684407873486094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153-400B-88E7-AEC9B1F8BB14}"/>
            </c:ext>
          </c:extLst>
        </c:ser>
        <c:ser>
          <c:idx val="1"/>
          <c:order val="1"/>
          <c:tx>
            <c:strRef>
              <c:f>POP!$K$58</c:f>
              <c:strCache>
                <c:ptCount val="1"/>
                <c:pt idx="0">
                  <c:v>2005-2010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POP!$I$62:$I$74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</c:strCache>
              <c:extLst/>
            </c:strRef>
          </c:cat>
          <c:val>
            <c:numRef>
              <c:f>POP!$K$62:$K$74</c:f>
              <c:numCache>
                <c:formatCode>#,##0</c:formatCode>
                <c:ptCount val="13"/>
                <c:pt idx="0">
                  <c:v>10.89787110110133</c:v>
                </c:pt>
                <c:pt idx="1">
                  <c:v>-16.566974948684138</c:v>
                </c:pt>
                <c:pt idx="2">
                  <c:v>-3.6193773869118187</c:v>
                </c:pt>
                <c:pt idx="3">
                  <c:v>-9.7877538704610672</c:v>
                </c:pt>
                <c:pt idx="4">
                  <c:v>-0.33160012011325657</c:v>
                </c:pt>
                <c:pt idx="5">
                  <c:v>0.2032965473785005</c:v>
                </c:pt>
                <c:pt idx="6">
                  <c:v>4.4210065423380609</c:v>
                </c:pt>
                <c:pt idx="7">
                  <c:v>33.020522908825242</c:v>
                </c:pt>
                <c:pt idx="8">
                  <c:v>21.429461762839278</c:v>
                </c:pt>
                <c:pt idx="9">
                  <c:v>15.532336290860115</c:v>
                </c:pt>
                <c:pt idx="10">
                  <c:v>7.8628411843099117</c:v>
                </c:pt>
                <c:pt idx="11">
                  <c:v>25.007703151666679</c:v>
                </c:pt>
                <c:pt idx="12">
                  <c:v>41.401671730541025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153-400B-88E7-AEC9B1F8BB14}"/>
            </c:ext>
          </c:extLst>
        </c:ser>
        <c:ser>
          <c:idx val="2"/>
          <c:order val="2"/>
          <c:tx>
            <c:strRef>
              <c:f>POP!$L$58</c:f>
              <c:strCache>
                <c:ptCount val="1"/>
                <c:pt idx="0">
                  <c:v>2010-2015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POP!$I$62:$I$74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</c:strCache>
              <c:extLst/>
            </c:strRef>
          </c:cat>
          <c:val>
            <c:numRef>
              <c:f>POP!$L$62:$L$74</c:f>
              <c:numCache>
                <c:formatCode>#,##0</c:formatCode>
                <c:ptCount val="13"/>
                <c:pt idx="0">
                  <c:v>-7.790481309115191</c:v>
                </c:pt>
                <c:pt idx="1">
                  <c:v>10.817367170470837</c:v>
                </c:pt>
                <c:pt idx="2">
                  <c:v>-14.440812794985177</c:v>
                </c:pt>
                <c:pt idx="3">
                  <c:v>-2.2816254382537182</c:v>
                </c:pt>
                <c:pt idx="4">
                  <c:v>-7.6981381736249039</c:v>
                </c:pt>
                <c:pt idx="5">
                  <c:v>2.0452517207751422</c:v>
                </c:pt>
                <c:pt idx="6">
                  <c:v>4.7524180295471208</c:v>
                </c:pt>
                <c:pt idx="7">
                  <c:v>9.1583202369797139</c:v>
                </c:pt>
                <c:pt idx="8">
                  <c:v>39.628509828513799</c:v>
                </c:pt>
                <c:pt idx="9">
                  <c:v>26.427251681303034</c:v>
                </c:pt>
                <c:pt idx="10">
                  <c:v>16.869683164033354</c:v>
                </c:pt>
                <c:pt idx="11">
                  <c:v>12.446759735225866</c:v>
                </c:pt>
                <c:pt idx="12">
                  <c:v>25.051204988716918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153-400B-88E7-AEC9B1F8BB14}"/>
            </c:ext>
          </c:extLst>
        </c:ser>
        <c:ser>
          <c:idx val="3"/>
          <c:order val="3"/>
          <c:tx>
            <c:strRef>
              <c:f>POP!$M$58</c:f>
              <c:strCache>
                <c:ptCount val="1"/>
                <c:pt idx="0">
                  <c:v>2015-2020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POP!$I$62:$I$74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</c:strCache>
              <c:extLst/>
            </c:strRef>
          </c:cat>
          <c:val>
            <c:numRef>
              <c:f>POP!$M$62:$M$74</c:f>
              <c:numCache>
                <c:formatCode>#,##0</c:formatCode>
                <c:ptCount val="13"/>
                <c:pt idx="0">
                  <c:v>-23.609284839041869</c:v>
                </c:pt>
                <c:pt idx="1">
                  <c:v>-5.6888257781600124</c:v>
                </c:pt>
                <c:pt idx="2">
                  <c:v>13.056425980284661</c:v>
                </c:pt>
                <c:pt idx="3">
                  <c:v>-16.01208961200587</c:v>
                </c:pt>
                <c:pt idx="4">
                  <c:v>-5.0051948031353302</c:v>
                </c:pt>
                <c:pt idx="5">
                  <c:v>-10.854638879618475</c:v>
                </c:pt>
                <c:pt idx="6">
                  <c:v>-1.6783452126476557</c:v>
                </c:pt>
                <c:pt idx="7">
                  <c:v>2.4049102069090607</c:v>
                </c:pt>
                <c:pt idx="8">
                  <c:v>5.9233593789435668</c:v>
                </c:pt>
                <c:pt idx="9">
                  <c:v>37.560643739753772</c:v>
                </c:pt>
                <c:pt idx="10">
                  <c:v>26.81451927049519</c:v>
                </c:pt>
                <c:pt idx="11">
                  <c:v>14.118092010367237</c:v>
                </c:pt>
                <c:pt idx="12">
                  <c:v>17.490822366140762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153-400B-88E7-AEC9B1F8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059535"/>
        <c:axId val="736357055"/>
      </c:barChart>
      <c:catAx>
        <c:axId val="1236059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357055"/>
        <c:crosses val="autoZero"/>
        <c:auto val="1"/>
        <c:lblAlgn val="ctr"/>
        <c:lblOffset val="100"/>
        <c:noMultiLvlLbl val="0"/>
      </c:catAx>
      <c:valAx>
        <c:axId val="73635705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05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929669280142861"/>
          <c:y val="8.7538900854877394E-2"/>
          <c:w val="0.7057822680967466"/>
          <c:h val="5.9980112887512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Renters per 100 People</a:t>
            </a:r>
            <a:br>
              <a:rPr lang="en-US" sz="1800" b="1" dirty="0"/>
            </a:br>
            <a:r>
              <a:rPr lang="en-US" sz="1800" b="1" dirty="0"/>
              <a:t>of each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'POP+HH'!$U$23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'POP+HH'!$P$24:$P$41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'POP+HH'!$U$24:$U$41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2.9534244810697925</c:v>
                </c:pt>
                <c:pt idx="4">
                  <c:v>16.698253476949979</c:v>
                </c:pt>
                <c:pt idx="5">
                  <c:v>27.582450614638628</c:v>
                </c:pt>
                <c:pt idx="6">
                  <c:v>31.124473759179537</c:v>
                </c:pt>
                <c:pt idx="7">
                  <c:v>26.697416096374919</c:v>
                </c:pt>
                <c:pt idx="8">
                  <c:v>23.637242177177008</c:v>
                </c:pt>
                <c:pt idx="9">
                  <c:v>22.878240480420239</c:v>
                </c:pt>
                <c:pt idx="10">
                  <c:v>22.068722511784323</c:v>
                </c:pt>
                <c:pt idx="11">
                  <c:v>20.187662515396195</c:v>
                </c:pt>
                <c:pt idx="12">
                  <c:v>18.122389312653269</c:v>
                </c:pt>
                <c:pt idx="13">
                  <c:v>16.037356842890297</c:v>
                </c:pt>
                <c:pt idx="14">
                  <c:v>14.428810146789667</c:v>
                </c:pt>
                <c:pt idx="15">
                  <c:v>13.814907431119414</c:v>
                </c:pt>
                <c:pt idx="16">
                  <c:v>13.351359199285895</c:v>
                </c:pt>
                <c:pt idx="17">
                  <c:v>12.018891733244134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0-4557-A0A3-8C13F6CA2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814239"/>
        <c:axId val="123355247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'POP+HH'!$Q$23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'POP+HH'!$P$24:$P$41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'POP+HH'!$Q$24:$Q$41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2.0138780534318061</c:v>
                      </c:pt>
                      <c:pt idx="4">
                        <c:v>8.4653132670822036</c:v>
                      </c:pt>
                      <c:pt idx="5">
                        <c:v>20.26366751298152</c:v>
                      </c:pt>
                      <c:pt idx="6">
                        <c:v>28.822093467551767</c:v>
                      </c:pt>
                      <c:pt idx="7">
                        <c:v>27.272243084648906</c:v>
                      </c:pt>
                      <c:pt idx="8">
                        <c:v>24.438510675779014</c:v>
                      </c:pt>
                      <c:pt idx="9">
                        <c:v>21.533504312127651</c:v>
                      </c:pt>
                      <c:pt idx="10">
                        <c:v>18.508201255185618</c:v>
                      </c:pt>
                      <c:pt idx="11">
                        <c:v>15.522191832040283</c:v>
                      </c:pt>
                      <c:pt idx="12">
                        <c:v>13.244549987170521</c:v>
                      </c:pt>
                      <c:pt idx="13">
                        <c:v>12.807222034092907</c:v>
                      </c:pt>
                      <c:pt idx="14">
                        <c:v>13.236708451282563</c:v>
                      </c:pt>
                      <c:pt idx="15">
                        <c:v>12.664877338918878</c:v>
                      </c:pt>
                      <c:pt idx="16">
                        <c:v>10.137312803900461</c:v>
                      </c:pt>
                      <c:pt idx="17">
                        <c:v>7.0604430126689284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B80-4557-A0A3-8C13F6CA298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'POP+HH'!$R$23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'POP+HH'!$P$24:$P$41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'POP+HH'!$R$24:$R$41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2.1472506412627808</c:v>
                      </c:pt>
                      <c:pt idx="4">
                        <c:v>10.666981966471361</c:v>
                      </c:pt>
                      <c:pt idx="5">
                        <c:v>20.542794947610833</c:v>
                      </c:pt>
                      <c:pt idx="6">
                        <c:v>26.737563478295684</c:v>
                      </c:pt>
                      <c:pt idx="7">
                        <c:v>26.301472116825948</c:v>
                      </c:pt>
                      <c:pt idx="8">
                        <c:v>24.49740373670793</c:v>
                      </c:pt>
                      <c:pt idx="9">
                        <c:v>22.375662635715511</c:v>
                      </c:pt>
                      <c:pt idx="10">
                        <c:v>19.38533889819518</c:v>
                      </c:pt>
                      <c:pt idx="11">
                        <c:v>16.257980247871568</c:v>
                      </c:pt>
                      <c:pt idx="12">
                        <c:v>14.175534041029133</c:v>
                      </c:pt>
                      <c:pt idx="13">
                        <c:v>13.369942984416694</c:v>
                      </c:pt>
                      <c:pt idx="14">
                        <c:v>14.004170079202769</c:v>
                      </c:pt>
                      <c:pt idx="15">
                        <c:v>14.89052903360413</c:v>
                      </c:pt>
                      <c:pt idx="16">
                        <c:v>13.680686810453919</c:v>
                      </c:pt>
                      <c:pt idx="17">
                        <c:v>9.6777373889784304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B80-4557-A0A3-8C13F6CA298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'POP+HH'!$S$23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'POP+HH'!$P$24:$P$41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'POP+HH'!$S$24:$S$41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1.8681578192736537</c:v>
                      </c:pt>
                      <c:pt idx="4">
                        <c:v>11.877908765407048</c:v>
                      </c:pt>
                      <c:pt idx="5">
                        <c:v>22.165648614885381</c:v>
                      </c:pt>
                      <c:pt idx="6">
                        <c:v>27.480848894339587</c:v>
                      </c:pt>
                      <c:pt idx="7">
                        <c:v>27.170213705436762</c:v>
                      </c:pt>
                      <c:pt idx="8">
                        <c:v>26.274457977311933</c:v>
                      </c:pt>
                      <c:pt idx="9">
                        <c:v>25.211140292603794</c:v>
                      </c:pt>
                      <c:pt idx="10">
                        <c:v>22.317529332189963</c:v>
                      </c:pt>
                      <c:pt idx="11">
                        <c:v>18.750530868057375</c:v>
                      </c:pt>
                      <c:pt idx="12">
                        <c:v>15.889894585186937</c:v>
                      </c:pt>
                      <c:pt idx="13">
                        <c:v>14.725014457820688</c:v>
                      </c:pt>
                      <c:pt idx="14">
                        <c:v>14.311174740455703</c:v>
                      </c:pt>
                      <c:pt idx="15">
                        <c:v>14.888132892277245</c:v>
                      </c:pt>
                      <c:pt idx="16">
                        <c:v>14.945198141421875</c:v>
                      </c:pt>
                      <c:pt idx="17">
                        <c:v>11.374243403735315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B80-4557-A0A3-8C13F6CA298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'POP+HH'!$T$23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'POP+HH'!$P$24:$P$41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'POP+HH'!$T$24:$T$41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2.1683969159876302</c:v>
                      </c:pt>
                      <c:pt idx="4">
                        <c:v>12.752337905973416</c:v>
                      </c:pt>
                      <c:pt idx="5">
                        <c:v>21.225101522641467</c:v>
                      </c:pt>
                      <c:pt idx="6">
                        <c:v>25.807594168318548</c:v>
                      </c:pt>
                      <c:pt idx="7">
                        <c:v>24.96357294621588</c:v>
                      </c:pt>
                      <c:pt idx="8">
                        <c:v>24.201544573534466</c:v>
                      </c:pt>
                      <c:pt idx="9">
                        <c:v>23.901806938507001</c:v>
                      </c:pt>
                      <c:pt idx="10">
                        <c:v>22.737637651544535</c:v>
                      </c:pt>
                      <c:pt idx="11">
                        <c:v>20.032409246989786</c:v>
                      </c:pt>
                      <c:pt idx="12">
                        <c:v>17.423859372128653</c:v>
                      </c:pt>
                      <c:pt idx="13">
                        <c:v>15.91741722245175</c:v>
                      </c:pt>
                      <c:pt idx="14">
                        <c:v>15.068668182530615</c:v>
                      </c:pt>
                      <c:pt idx="15">
                        <c:v>15.114076993305378</c:v>
                      </c:pt>
                      <c:pt idx="16">
                        <c:v>16.010413236797547</c:v>
                      </c:pt>
                      <c:pt idx="17">
                        <c:v>12.873492939985095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B80-4557-A0A3-8C13F6CA2983}"/>
                  </c:ext>
                </c:extLst>
              </c15:ser>
            </c15:filteredLineSeries>
          </c:ext>
        </c:extLst>
      </c:lineChart>
      <c:catAx>
        <c:axId val="756814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52479"/>
        <c:crosses val="autoZero"/>
        <c:auto val="1"/>
        <c:lblAlgn val="ctr"/>
        <c:lblOffset val="100"/>
        <c:tickLblSkip val="2"/>
        <c:noMultiLvlLbl val="0"/>
      </c:catAx>
      <c:valAx>
        <c:axId val="1233552479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81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Owners per 100 People</a:t>
            </a:r>
            <a:br>
              <a:rPr lang="en-US" sz="1800" b="1" dirty="0"/>
            </a:br>
            <a:r>
              <a:rPr lang="en-US" sz="1800" b="1" dirty="0"/>
              <a:t>of each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89846972540541"/>
          <c:y val="0.16694261424740331"/>
          <c:w val="0.84552172852960572"/>
          <c:h val="0.72197607679113507"/>
        </c:manualLayout>
      </c:layout>
      <c:lineChart>
        <c:grouping val="standard"/>
        <c:varyColors val="0"/>
        <c:ser>
          <c:idx val="4"/>
          <c:order val="4"/>
          <c:tx>
            <c:strRef>
              <c:f>'POP+HH'!$U$43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'POP+HH'!$P$44:$P$61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'POP+HH'!$U$44:$U$61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0.24483877387384487</c:v>
                </c:pt>
                <c:pt idx="4">
                  <c:v>1.5981819525533958</c:v>
                </c:pt>
                <c:pt idx="5">
                  <c:v>4.9010423193760513</c:v>
                </c:pt>
                <c:pt idx="6">
                  <c:v>12.855377416223515</c:v>
                </c:pt>
                <c:pt idx="7">
                  <c:v>23.068694036775227</c:v>
                </c:pt>
                <c:pt idx="8">
                  <c:v>28.496303379880999</c:v>
                </c:pt>
                <c:pt idx="9">
                  <c:v>31.948689577713491</c:v>
                </c:pt>
                <c:pt idx="10">
                  <c:v>34.946061681948464</c:v>
                </c:pt>
                <c:pt idx="11">
                  <c:v>38.197447652935537</c:v>
                </c:pt>
                <c:pt idx="12">
                  <c:v>40.605715035530245</c:v>
                </c:pt>
                <c:pt idx="13">
                  <c:v>41.975811060726279</c:v>
                </c:pt>
                <c:pt idx="14">
                  <c:v>45.340480567213824</c:v>
                </c:pt>
                <c:pt idx="15">
                  <c:v>46.484290656744449</c:v>
                </c:pt>
                <c:pt idx="16">
                  <c:v>44.431190424124665</c:v>
                </c:pt>
                <c:pt idx="17">
                  <c:v>33.881305097248244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B9-4CAA-9E63-634B520F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814239"/>
        <c:axId val="123355247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'POP+HH'!$Q$43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'POP+HH'!$P$44:$P$61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'POP+HH'!$Q$44:$Q$61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0.15093791716509769</c:v>
                      </c:pt>
                      <c:pt idx="4">
                        <c:v>0.70038194619490846</c:v>
                      </c:pt>
                      <c:pt idx="5">
                        <c:v>4.2060513871443783</c:v>
                      </c:pt>
                      <c:pt idx="6">
                        <c:v>13.036752411544143</c:v>
                      </c:pt>
                      <c:pt idx="7">
                        <c:v>22.281358305192345</c:v>
                      </c:pt>
                      <c:pt idx="8">
                        <c:v>29.312425181466224</c:v>
                      </c:pt>
                      <c:pt idx="9">
                        <c:v>34.657792300398746</c:v>
                      </c:pt>
                      <c:pt idx="10">
                        <c:v>39.487969364961174</c:v>
                      </c:pt>
                      <c:pt idx="11">
                        <c:v>42.807162103397964</c:v>
                      </c:pt>
                      <c:pt idx="12">
                        <c:v>44.625063378742418</c:v>
                      </c:pt>
                      <c:pt idx="13">
                        <c:v>44.24462365982086</c:v>
                      </c:pt>
                      <c:pt idx="14">
                        <c:v>41.088483979780442</c:v>
                      </c:pt>
                      <c:pt idx="15">
                        <c:v>36.267686539082717</c:v>
                      </c:pt>
                      <c:pt idx="16">
                        <c:v>27.859915261770023</c:v>
                      </c:pt>
                      <c:pt idx="17">
                        <c:v>16.936838137016348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AB9-4CAA-9E63-634B520F1A2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'POP+HH'!$R$43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'POP+HH'!$P$44:$P$61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'POP+HH'!$R$44:$R$61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0.13591255410780698</c:v>
                      </c:pt>
                      <c:pt idx="4">
                        <c:v>0.76515725987357608</c:v>
                      </c:pt>
                      <c:pt idx="5">
                        <c:v>3.9406053683609366</c:v>
                      </c:pt>
                      <c:pt idx="6">
                        <c:v>12.73637898953246</c:v>
                      </c:pt>
                      <c:pt idx="7">
                        <c:v>21.577325340371548</c:v>
                      </c:pt>
                      <c:pt idx="8">
                        <c:v>28.554530503092256</c:v>
                      </c:pt>
                      <c:pt idx="9">
                        <c:v>33.559546145644887</c:v>
                      </c:pt>
                      <c:pt idx="10">
                        <c:v>38.066022553870923</c:v>
                      </c:pt>
                      <c:pt idx="11">
                        <c:v>42.481033058612958</c:v>
                      </c:pt>
                      <c:pt idx="12">
                        <c:v>44.916094582267654</c:v>
                      </c:pt>
                      <c:pt idx="13">
                        <c:v>45.860432947019376</c:v>
                      </c:pt>
                      <c:pt idx="14">
                        <c:v>45.122508050392184</c:v>
                      </c:pt>
                      <c:pt idx="15">
                        <c:v>41.270489131143478</c:v>
                      </c:pt>
                      <c:pt idx="16">
                        <c:v>34.181358861238287</c:v>
                      </c:pt>
                      <c:pt idx="17">
                        <c:v>22.457648914646274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AB9-4CAA-9E63-634B520F1A2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'POP+HH'!$S$43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'POP+HH'!$P$44:$P$61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'POP+HH'!$S$44:$S$61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0.11386063458327007</c:v>
                      </c:pt>
                      <c:pt idx="4">
                        <c:v>0.70350393726558058</c:v>
                      </c:pt>
                      <c:pt idx="5">
                        <c:v>3.7689720874756882</c:v>
                      </c:pt>
                      <c:pt idx="6">
                        <c:v>11.554825147726277</c:v>
                      </c:pt>
                      <c:pt idx="7">
                        <c:v>19.806388987757696</c:v>
                      </c:pt>
                      <c:pt idx="8">
                        <c:v>25.989156762694115</c:v>
                      </c:pt>
                      <c:pt idx="9">
                        <c:v>30.578530048181378</c:v>
                      </c:pt>
                      <c:pt idx="10">
                        <c:v>34.833553660998</c:v>
                      </c:pt>
                      <c:pt idx="11">
                        <c:v>39.150864117656624</c:v>
                      </c:pt>
                      <c:pt idx="12">
                        <c:v>43.01835365194232</c:v>
                      </c:pt>
                      <c:pt idx="13">
                        <c:v>44.788286737212005</c:v>
                      </c:pt>
                      <c:pt idx="14">
                        <c:v>45.638480882035537</c:v>
                      </c:pt>
                      <c:pt idx="15">
                        <c:v>44.275784858816245</c:v>
                      </c:pt>
                      <c:pt idx="16">
                        <c:v>37.90723565890692</c:v>
                      </c:pt>
                      <c:pt idx="17">
                        <c:v>26.108469786611892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AB9-4CAA-9E63-634B520F1A2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'POP+HH'!$T$43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'POP+HH'!$P$44:$P$61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'POP+HH'!$T$44:$T$61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0.10714246288887241</c:v>
                      </c:pt>
                      <c:pt idx="4">
                        <c:v>0.69189140019185247</c:v>
                      </c:pt>
                      <c:pt idx="5">
                        <c:v>3.3544745262056557</c:v>
                      </c:pt>
                      <c:pt idx="6">
                        <c:v>12.063552987869956</c:v>
                      </c:pt>
                      <c:pt idx="7">
                        <c:v>20.405096853807326</c:v>
                      </c:pt>
                      <c:pt idx="8">
                        <c:v>26.084407179356539</c:v>
                      </c:pt>
                      <c:pt idx="9">
                        <c:v>29.838542412468321</c:v>
                      </c:pt>
                      <c:pt idx="10">
                        <c:v>34.101741061694518</c:v>
                      </c:pt>
                      <c:pt idx="11">
                        <c:v>37.766221125807157</c:v>
                      </c:pt>
                      <c:pt idx="12">
                        <c:v>41.830542951081597</c:v>
                      </c:pt>
                      <c:pt idx="13">
                        <c:v>46.65383934368176</c:v>
                      </c:pt>
                      <c:pt idx="14">
                        <c:v>48.501191414546383</c:v>
                      </c:pt>
                      <c:pt idx="15">
                        <c:v>51.100873589800699</c:v>
                      </c:pt>
                      <c:pt idx="16">
                        <c:v>49.626521936980431</c:v>
                      </c:pt>
                      <c:pt idx="17">
                        <c:v>33.756997917343377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AB9-4CAA-9E63-634B520F1A20}"/>
                  </c:ext>
                </c:extLst>
              </c15:ser>
            </c15:filteredLineSeries>
          </c:ext>
        </c:extLst>
      </c:lineChart>
      <c:catAx>
        <c:axId val="756814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52479"/>
        <c:crosses val="autoZero"/>
        <c:auto val="1"/>
        <c:lblAlgn val="ctr"/>
        <c:lblOffset val="100"/>
        <c:tickLblSkip val="2"/>
        <c:noMultiLvlLbl val="0"/>
      </c:catAx>
      <c:valAx>
        <c:axId val="1233552479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81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Total Households </a:t>
            </a:r>
            <a:r>
              <a:rPr lang="en-US" sz="1800" b="1" baseline="0" dirty="0"/>
              <a:t>per 100 people</a:t>
            </a:r>
            <a:br>
              <a:rPr lang="en-US" sz="1800" b="1" baseline="0" dirty="0"/>
            </a:br>
            <a:r>
              <a:rPr lang="en-US" sz="1800" b="1" baseline="0" dirty="0"/>
              <a:t>of each age 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'POP+HH'!$T$63</c:f>
              <c:strCache>
                <c:ptCount val="1"/>
                <c:pt idx="0">
                  <c:v>Renters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'POP+HH'!$S$64:$S$81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'POP+HH'!$T$64:$T$81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2.9534244810697925</c:v>
                </c:pt>
                <c:pt idx="4">
                  <c:v>16.698253476949979</c:v>
                </c:pt>
                <c:pt idx="5">
                  <c:v>27.582450614638628</c:v>
                </c:pt>
                <c:pt idx="6">
                  <c:v>31.124473759179537</c:v>
                </c:pt>
                <c:pt idx="7">
                  <c:v>26.697416096374919</c:v>
                </c:pt>
                <c:pt idx="8">
                  <c:v>23.637242177177008</c:v>
                </c:pt>
                <c:pt idx="9">
                  <c:v>22.878240480420239</c:v>
                </c:pt>
                <c:pt idx="10">
                  <c:v>22.068722511784323</c:v>
                </c:pt>
                <c:pt idx="11">
                  <c:v>20.187662515396195</c:v>
                </c:pt>
                <c:pt idx="12">
                  <c:v>18.122389312653269</c:v>
                </c:pt>
                <c:pt idx="13">
                  <c:v>16.037356842890297</c:v>
                </c:pt>
                <c:pt idx="14">
                  <c:v>14.428810146789667</c:v>
                </c:pt>
                <c:pt idx="15">
                  <c:v>13.814907431119414</c:v>
                </c:pt>
                <c:pt idx="16">
                  <c:v>13.351359199285895</c:v>
                </c:pt>
                <c:pt idx="17">
                  <c:v>12.018891733244134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4-450C-BA89-DD22F206456E}"/>
            </c:ext>
          </c:extLst>
        </c:ser>
        <c:ser>
          <c:idx val="1"/>
          <c:order val="1"/>
          <c:tx>
            <c:strRef>
              <c:f>'POP+HH'!$U$63</c:f>
              <c:strCache>
                <c:ptCount val="1"/>
                <c:pt idx="0">
                  <c:v>Owners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cat>
            <c:strRef>
              <c:f>'POP+HH'!$S$64:$S$81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'POP+HH'!$U$64:$U$81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0.24483877387384487</c:v>
                </c:pt>
                <c:pt idx="4">
                  <c:v>1.5981819525533958</c:v>
                </c:pt>
                <c:pt idx="5">
                  <c:v>4.9010423193760513</c:v>
                </c:pt>
                <c:pt idx="6">
                  <c:v>12.855377416223515</c:v>
                </c:pt>
                <c:pt idx="7">
                  <c:v>23.068694036775227</c:v>
                </c:pt>
                <c:pt idx="8">
                  <c:v>28.496303379880999</c:v>
                </c:pt>
                <c:pt idx="9">
                  <c:v>31.948689577713491</c:v>
                </c:pt>
                <c:pt idx="10">
                  <c:v>34.946061681948464</c:v>
                </c:pt>
                <c:pt idx="11">
                  <c:v>38.197447652935537</c:v>
                </c:pt>
                <c:pt idx="12">
                  <c:v>40.605715035530245</c:v>
                </c:pt>
                <c:pt idx="13">
                  <c:v>41.975811060726279</c:v>
                </c:pt>
                <c:pt idx="14">
                  <c:v>45.340480567213824</c:v>
                </c:pt>
                <c:pt idx="15">
                  <c:v>46.484290656744449</c:v>
                </c:pt>
                <c:pt idx="16">
                  <c:v>44.431190424124665</c:v>
                </c:pt>
                <c:pt idx="17">
                  <c:v>33.881305097248244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4-450C-BA89-DD22F2064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319391"/>
        <c:axId val="1244290847"/>
      </c:areaChart>
      <c:catAx>
        <c:axId val="1244319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290847"/>
        <c:crosses val="autoZero"/>
        <c:auto val="1"/>
        <c:lblAlgn val="ctr"/>
        <c:lblOffset val="100"/>
        <c:tickLblSkip val="2"/>
        <c:noMultiLvlLbl val="0"/>
      </c:catAx>
      <c:valAx>
        <c:axId val="124429084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3193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Formation of Renter Households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1" i="0" u="none" strike="noStrike" baseline="0" dirty="0">
                <a:effectLst/>
              </a:rPr>
              <a:t>Each 5 Years 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'POP+HH'!$U$104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'POP+HH'!$P$105:$P$122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'POP+HH'!$U$105:$U$122</c:f>
              <c:numCache>
                <c:formatCode>#,##0</c:formatCode>
                <c:ptCount val="18"/>
                <c:pt idx="1">
                  <c:v>0</c:v>
                </c:pt>
                <c:pt idx="2">
                  <c:v>0</c:v>
                </c:pt>
                <c:pt idx="3">
                  <c:v>2.9534244810697925</c:v>
                </c:pt>
                <c:pt idx="4">
                  <c:v>13.744828995880187</c:v>
                </c:pt>
                <c:pt idx="5">
                  <c:v>10.884197137688648</c:v>
                </c:pt>
                <c:pt idx="6">
                  <c:v>3.5420231445409094</c:v>
                </c:pt>
                <c:pt idx="7">
                  <c:v>-4.4270576628046179</c:v>
                </c:pt>
                <c:pt idx="8">
                  <c:v>-3.0601739191979114</c:v>
                </c:pt>
                <c:pt idx="9">
                  <c:v>-0.75900169675676921</c:v>
                </c:pt>
                <c:pt idx="10">
                  <c:v>-0.80951796863591596</c:v>
                </c:pt>
                <c:pt idx="11">
                  <c:v>-1.881059996388128</c:v>
                </c:pt>
                <c:pt idx="12">
                  <c:v>-2.0652732027429259</c:v>
                </c:pt>
                <c:pt idx="13">
                  <c:v>-2.0850324697629716</c:v>
                </c:pt>
                <c:pt idx="14">
                  <c:v>-1.6085466961006301</c:v>
                </c:pt>
                <c:pt idx="15">
                  <c:v>-0.61390271567025323</c:v>
                </c:pt>
                <c:pt idx="16">
                  <c:v>-0.4635482318335189</c:v>
                </c:pt>
                <c:pt idx="17">
                  <c:v>-1.332467466041761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E-41EC-AF6E-32CA6189E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756111"/>
        <c:axId val="1162134543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'POP+HH'!$Q$104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'POP+HH'!$P$105:$P$122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'POP+HH'!$Q$105:$Q$122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2.0138780534318061</c:v>
                      </c:pt>
                      <c:pt idx="4">
                        <c:v>6.451435213650397</c:v>
                      </c:pt>
                      <c:pt idx="5">
                        <c:v>11.798354245899317</c:v>
                      </c:pt>
                      <c:pt idx="6">
                        <c:v>8.5584259545702466</c:v>
                      </c:pt>
                      <c:pt idx="7">
                        <c:v>-1.5498503829028607</c:v>
                      </c:pt>
                      <c:pt idx="8">
                        <c:v>-2.8337324088698921</c:v>
                      </c:pt>
                      <c:pt idx="9">
                        <c:v>-2.9050063636513634</c:v>
                      </c:pt>
                      <c:pt idx="10">
                        <c:v>-3.0253030569420325</c:v>
                      </c:pt>
                      <c:pt idx="11">
                        <c:v>-2.9860094231453349</c:v>
                      </c:pt>
                      <c:pt idx="12">
                        <c:v>-2.2776418448697626</c:v>
                      </c:pt>
                      <c:pt idx="13">
                        <c:v>-0.43732795307761307</c:v>
                      </c:pt>
                      <c:pt idx="14">
                        <c:v>0.42948641718965597</c:v>
                      </c:pt>
                      <c:pt idx="15">
                        <c:v>-0.57183111236368589</c:v>
                      </c:pt>
                      <c:pt idx="16">
                        <c:v>-2.527564535018417</c:v>
                      </c:pt>
                      <c:pt idx="17">
                        <c:v>-3.0768697912315321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E6E-41EC-AF6E-32CA6189ED97}"/>
                  </c:ext>
                </c:extLst>
              </c15:ser>
            </c15:filteredLineSeries>
            <c15:filteredLine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'POP+HH'!$R$104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'POP+HH'!$P$105:$P$122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'POP+HH'!$R$105:$R$122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2.1472506412627808</c:v>
                      </c:pt>
                      <c:pt idx="4">
                        <c:v>8.5197313252085802</c:v>
                      </c:pt>
                      <c:pt idx="5">
                        <c:v>9.8758129811394717</c:v>
                      </c:pt>
                      <c:pt idx="6">
                        <c:v>6.1947685306848506</c:v>
                      </c:pt>
                      <c:pt idx="7">
                        <c:v>-0.43609136146973526</c:v>
                      </c:pt>
                      <c:pt idx="8">
                        <c:v>-1.804068380118018</c:v>
                      </c:pt>
                      <c:pt idx="9">
                        <c:v>-2.1217411009924199</c:v>
                      </c:pt>
                      <c:pt idx="10">
                        <c:v>-2.9903237375203311</c:v>
                      </c:pt>
                      <c:pt idx="11">
                        <c:v>-3.127358650323611</c:v>
                      </c:pt>
                      <c:pt idx="12">
                        <c:v>-2.0824462068424356</c:v>
                      </c:pt>
                      <c:pt idx="13">
                        <c:v>-0.8055910566124389</c:v>
                      </c:pt>
                      <c:pt idx="14">
                        <c:v>0.63422709478607509</c:v>
                      </c:pt>
                      <c:pt idx="15">
                        <c:v>0.88635895440136103</c:v>
                      </c:pt>
                      <c:pt idx="16">
                        <c:v>-1.2098422231502113</c:v>
                      </c:pt>
                      <c:pt idx="17">
                        <c:v>-4.0029494214754884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E6E-41EC-AF6E-32CA6189ED9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'POP+HH'!$S$104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'POP+HH'!$P$105:$P$122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'POP+HH'!$S$105:$S$122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1.8681578192736537</c:v>
                      </c:pt>
                      <c:pt idx="4">
                        <c:v>10.009750946133394</c:v>
                      </c:pt>
                      <c:pt idx="5">
                        <c:v>10.287739849478333</c:v>
                      </c:pt>
                      <c:pt idx="6">
                        <c:v>5.3152002794542064</c:v>
                      </c:pt>
                      <c:pt idx="7">
                        <c:v>-0.31063518890282538</c:v>
                      </c:pt>
                      <c:pt idx="8">
                        <c:v>-0.89575572812482918</c:v>
                      </c:pt>
                      <c:pt idx="9">
                        <c:v>-1.0633176847081387</c:v>
                      </c:pt>
                      <c:pt idx="10">
                        <c:v>-2.8936109604138309</c:v>
                      </c:pt>
                      <c:pt idx="11">
                        <c:v>-3.5669984641325883</c:v>
                      </c:pt>
                      <c:pt idx="12">
                        <c:v>-2.8606362828704377</c:v>
                      </c:pt>
                      <c:pt idx="13">
                        <c:v>-1.1648801273662492</c:v>
                      </c:pt>
                      <c:pt idx="14">
                        <c:v>-0.41383971736498459</c:v>
                      </c:pt>
                      <c:pt idx="15">
                        <c:v>0.57695815182154142</c:v>
                      </c:pt>
                      <c:pt idx="16">
                        <c:v>5.7065249144629959E-2</c:v>
                      </c:pt>
                      <c:pt idx="17">
                        <c:v>-3.5709547376865594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E6E-41EC-AF6E-32CA6189ED9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'POP+HH'!$T$104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'POP+HH'!$P$105:$P$122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'POP+HH'!$T$105:$T$122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2.1683969159876302</c:v>
                      </c:pt>
                      <c:pt idx="4">
                        <c:v>10.583940989985786</c:v>
                      </c:pt>
                      <c:pt idx="5">
                        <c:v>8.4727636166680504</c:v>
                      </c:pt>
                      <c:pt idx="6">
                        <c:v>4.5824926456770818</c:v>
                      </c:pt>
                      <c:pt idx="7">
                        <c:v>-0.84402122210266839</c:v>
                      </c:pt>
                      <c:pt idx="8">
                        <c:v>-0.76202837268141366</c:v>
                      </c:pt>
                      <c:pt idx="9">
                        <c:v>-0.29973763502746564</c:v>
                      </c:pt>
                      <c:pt idx="10">
                        <c:v>-1.1641692869624656</c:v>
                      </c:pt>
                      <c:pt idx="11">
                        <c:v>-2.7052284045547488</c:v>
                      </c:pt>
                      <c:pt idx="12">
                        <c:v>-2.6085498748611329</c:v>
                      </c:pt>
                      <c:pt idx="13">
                        <c:v>-1.5064421496769036</c:v>
                      </c:pt>
                      <c:pt idx="14">
                        <c:v>-0.8487490399211346</c:v>
                      </c:pt>
                      <c:pt idx="15">
                        <c:v>4.5408810774762998E-2</c:v>
                      </c:pt>
                      <c:pt idx="16">
                        <c:v>0.89633624349216845</c:v>
                      </c:pt>
                      <c:pt idx="17">
                        <c:v>-3.1369202968124519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E6E-41EC-AF6E-32CA6189ED97}"/>
                  </c:ext>
                </c:extLst>
              </c15:ser>
            </c15:filteredLineSeries>
          </c:ext>
        </c:extLst>
      </c:lineChart>
      <c:catAx>
        <c:axId val="1098756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134543"/>
        <c:crosses val="autoZero"/>
        <c:auto val="1"/>
        <c:lblAlgn val="ctr"/>
        <c:lblOffset val="100"/>
        <c:noMultiLvlLbl val="0"/>
      </c:catAx>
      <c:valAx>
        <c:axId val="1162134543"/>
        <c:scaling>
          <c:orientation val="minMax"/>
          <c:max val="16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75611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Gains in Home Ownership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1" i="0" u="none" strike="noStrike" baseline="0" dirty="0">
                <a:effectLst/>
              </a:rPr>
              <a:t>Each 5 Years 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'POP+HH'!$U$124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'POP+HH'!$P$125:$P$142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'POP+HH'!$U$125:$U$142</c:f>
              <c:numCache>
                <c:formatCode>#,##0</c:formatCode>
                <c:ptCount val="18"/>
                <c:pt idx="1">
                  <c:v>0</c:v>
                </c:pt>
                <c:pt idx="2">
                  <c:v>0</c:v>
                </c:pt>
                <c:pt idx="3">
                  <c:v>0.24483877387384487</c:v>
                </c:pt>
                <c:pt idx="4">
                  <c:v>1.3533431786795509</c:v>
                </c:pt>
                <c:pt idx="5">
                  <c:v>3.3028603668226557</c:v>
                </c:pt>
                <c:pt idx="6">
                  <c:v>7.9543350968474638</c:v>
                </c:pt>
                <c:pt idx="7">
                  <c:v>10.213316620551712</c:v>
                </c:pt>
                <c:pt idx="8">
                  <c:v>5.4276093431057717</c:v>
                </c:pt>
                <c:pt idx="9">
                  <c:v>3.4523861978324923</c:v>
                </c:pt>
                <c:pt idx="10">
                  <c:v>2.997372104234973</c:v>
                </c:pt>
                <c:pt idx="11">
                  <c:v>3.2513859709870729</c:v>
                </c:pt>
                <c:pt idx="12">
                  <c:v>2.4082673825947083</c:v>
                </c:pt>
                <c:pt idx="13">
                  <c:v>1.3700960251960339</c:v>
                </c:pt>
                <c:pt idx="14">
                  <c:v>3.3646695064875445</c:v>
                </c:pt>
                <c:pt idx="15">
                  <c:v>1.1438100895306249</c:v>
                </c:pt>
                <c:pt idx="16">
                  <c:v>-2.0531002326197836</c:v>
                </c:pt>
                <c:pt idx="17">
                  <c:v>-10.549885326876421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8-4477-BD7A-D25AB6D72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756111"/>
        <c:axId val="1162134543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'POP+HH'!$Q$124</c15:sqref>
                        </c15:formulaRef>
                      </c:ext>
                    </c:extLst>
                    <c:strCache>
                      <c:ptCount val="1"/>
                      <c:pt idx="0">
                        <c:v>2000</c:v>
                      </c:pt>
                    </c:strCache>
                  </c:strRef>
                </c:tx>
                <c:spPr>
                  <a:ln w="381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'POP+HH'!$P$125:$P$142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'POP+HH'!$Q$125:$Q$142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0.15093791716509769</c:v>
                      </c:pt>
                      <c:pt idx="4">
                        <c:v>0.54944402902981082</c:v>
                      </c:pt>
                      <c:pt idx="5">
                        <c:v>3.50566944094947</c:v>
                      </c:pt>
                      <c:pt idx="6">
                        <c:v>8.8307010243997652</c:v>
                      </c:pt>
                      <c:pt idx="7">
                        <c:v>9.2446058936482025</c:v>
                      </c:pt>
                      <c:pt idx="8">
                        <c:v>7.0310668762738793</c:v>
                      </c:pt>
                      <c:pt idx="9">
                        <c:v>5.345367118932522</c:v>
                      </c:pt>
                      <c:pt idx="10">
                        <c:v>4.8301770645624273</c:v>
                      </c:pt>
                      <c:pt idx="11">
                        <c:v>3.3191927384367901</c:v>
                      </c:pt>
                      <c:pt idx="12">
                        <c:v>1.8179012753444539</c:v>
                      </c:pt>
                      <c:pt idx="13">
                        <c:v>-0.38043971892155781</c:v>
                      </c:pt>
                      <c:pt idx="14">
                        <c:v>-3.1561396800404182</c:v>
                      </c:pt>
                      <c:pt idx="15">
                        <c:v>-4.8207974406977243</c:v>
                      </c:pt>
                      <c:pt idx="16">
                        <c:v>-8.407771277312694</c:v>
                      </c:pt>
                      <c:pt idx="17">
                        <c:v>-10.923077124753675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F08-4477-BD7A-D25AB6D72B80}"/>
                  </c:ext>
                </c:extLst>
              </c15:ser>
            </c15:filteredLineSeries>
            <c15:filteredLine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'POP+HH'!$R$124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'POP+HH'!$P$125:$P$142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'POP+HH'!$R$125:$R$142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0.13591255410780698</c:v>
                      </c:pt>
                      <c:pt idx="4">
                        <c:v>0.62924470576576907</c:v>
                      </c:pt>
                      <c:pt idx="5">
                        <c:v>3.1754481084873607</c:v>
                      </c:pt>
                      <c:pt idx="6">
                        <c:v>8.7957736211715236</c:v>
                      </c:pt>
                      <c:pt idx="7">
                        <c:v>8.8409463508390882</c:v>
                      </c:pt>
                      <c:pt idx="8">
                        <c:v>6.9772051627207077</c:v>
                      </c:pt>
                      <c:pt idx="9">
                        <c:v>5.0050156425526318</c:v>
                      </c:pt>
                      <c:pt idx="10">
                        <c:v>4.5064764082260353</c:v>
                      </c:pt>
                      <c:pt idx="11">
                        <c:v>4.4150105047420354</c:v>
                      </c:pt>
                      <c:pt idx="12">
                        <c:v>2.4350615236546957</c:v>
                      </c:pt>
                      <c:pt idx="13">
                        <c:v>0.94433836475172228</c:v>
                      </c:pt>
                      <c:pt idx="14">
                        <c:v>-0.73792489662719163</c:v>
                      </c:pt>
                      <c:pt idx="15">
                        <c:v>-3.8520189192487067</c:v>
                      </c:pt>
                      <c:pt idx="16">
                        <c:v>-7.0891302699051906</c:v>
                      </c:pt>
                      <c:pt idx="17">
                        <c:v>-11.723709946592013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F08-4477-BD7A-D25AB6D72B8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'POP+HH'!$S$124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'POP+HH'!$P$125:$P$142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'POP+HH'!$S$125:$S$142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0.11386063458327007</c:v>
                      </c:pt>
                      <c:pt idx="4">
                        <c:v>0.58964330268231047</c:v>
                      </c:pt>
                      <c:pt idx="5">
                        <c:v>3.0654681502101075</c:v>
                      </c:pt>
                      <c:pt idx="6">
                        <c:v>7.785853060250588</c:v>
                      </c:pt>
                      <c:pt idx="7">
                        <c:v>8.2515638400314195</c:v>
                      </c:pt>
                      <c:pt idx="8">
                        <c:v>6.1827677749364192</c:v>
                      </c:pt>
                      <c:pt idx="9">
                        <c:v>4.5893732854872624</c:v>
                      </c:pt>
                      <c:pt idx="10">
                        <c:v>4.2550236128166219</c:v>
                      </c:pt>
                      <c:pt idx="11">
                        <c:v>4.3173104566586247</c:v>
                      </c:pt>
                      <c:pt idx="12">
                        <c:v>3.8674895342856956</c:v>
                      </c:pt>
                      <c:pt idx="13">
                        <c:v>1.7699330852696846</c:v>
                      </c:pt>
                      <c:pt idx="14">
                        <c:v>0.85019414482353284</c:v>
                      </c:pt>
                      <c:pt idx="15">
                        <c:v>-1.3626960232192928</c:v>
                      </c:pt>
                      <c:pt idx="16">
                        <c:v>-6.3685491999093244</c:v>
                      </c:pt>
                      <c:pt idx="17">
                        <c:v>-11.798765872295029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F08-4477-BD7A-D25AB6D72B8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'POP+HH'!$T$124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'POP+HH'!$P$125:$P$142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'POP+HH'!$T$125:$T$142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0.10714246288887241</c:v>
                      </c:pt>
                      <c:pt idx="4">
                        <c:v>0.58474893730298005</c:v>
                      </c:pt>
                      <c:pt idx="5">
                        <c:v>2.6625831260138031</c:v>
                      </c:pt>
                      <c:pt idx="6">
                        <c:v>8.7090784616643013</c:v>
                      </c:pt>
                      <c:pt idx="7">
                        <c:v>8.3415438659373695</c:v>
                      </c:pt>
                      <c:pt idx="8">
                        <c:v>5.6793103255492134</c:v>
                      </c:pt>
                      <c:pt idx="9">
                        <c:v>3.7541352331117821</c:v>
                      </c:pt>
                      <c:pt idx="10">
                        <c:v>4.2631986492261973</c:v>
                      </c:pt>
                      <c:pt idx="11">
                        <c:v>3.664480064112638</c:v>
                      </c:pt>
                      <c:pt idx="12">
                        <c:v>4.0643218252744404</c:v>
                      </c:pt>
                      <c:pt idx="13">
                        <c:v>4.8232963926001631</c:v>
                      </c:pt>
                      <c:pt idx="14">
                        <c:v>1.8473520708646234</c:v>
                      </c:pt>
                      <c:pt idx="15">
                        <c:v>2.5996821752543156</c:v>
                      </c:pt>
                      <c:pt idx="16">
                        <c:v>-1.4743516528202676</c:v>
                      </c:pt>
                      <c:pt idx="17">
                        <c:v>-15.869524019637055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F08-4477-BD7A-D25AB6D72B80}"/>
                  </c:ext>
                </c:extLst>
              </c15:ser>
            </c15:filteredLineSeries>
          </c:ext>
        </c:extLst>
      </c:lineChart>
      <c:catAx>
        <c:axId val="1098756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134543"/>
        <c:crosses val="autoZero"/>
        <c:auto val="1"/>
        <c:lblAlgn val="ctr"/>
        <c:lblOffset val="100"/>
        <c:noMultiLvlLbl val="0"/>
      </c:catAx>
      <c:valAx>
        <c:axId val="1162134543"/>
        <c:scaling>
          <c:orientation val="minMax"/>
          <c:max val="16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75611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Gains in Total Household Formation </a:t>
            </a:r>
            <a:br>
              <a:rPr lang="en-US" b="1" dirty="0"/>
            </a:br>
            <a:r>
              <a:rPr lang="en-US" sz="1400" b="1" i="0" u="none" strike="noStrike" baseline="0" dirty="0">
                <a:effectLst/>
              </a:rPr>
              <a:t>Each 5 Years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'POP+HH'!$U$144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'POP+HH'!$T$145:$T$163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'POP+HH'!$U$145:$U$163</c:f>
              <c:numCache>
                <c:formatCode>#,##0</c:formatCode>
                <c:ptCount val="19"/>
                <c:pt idx="1">
                  <c:v>0</c:v>
                </c:pt>
                <c:pt idx="2">
                  <c:v>0</c:v>
                </c:pt>
                <c:pt idx="3">
                  <c:v>3.1982632549436372</c:v>
                </c:pt>
                <c:pt idx="4">
                  <c:v>15.098172174559739</c:v>
                </c:pt>
                <c:pt idx="5">
                  <c:v>14.187057504511305</c:v>
                </c:pt>
                <c:pt idx="6">
                  <c:v>11.496358241388373</c:v>
                </c:pt>
                <c:pt idx="7">
                  <c:v>5.7862589577470942</c:v>
                </c:pt>
                <c:pt idx="8">
                  <c:v>2.3674354239078603</c:v>
                </c:pt>
                <c:pt idx="9">
                  <c:v>2.6933845010757231</c:v>
                </c:pt>
                <c:pt idx="10">
                  <c:v>2.1878541355990571</c:v>
                </c:pt>
                <c:pt idx="11">
                  <c:v>1.3703259745989449</c:v>
                </c:pt>
                <c:pt idx="12">
                  <c:v>0.34299417985178238</c:v>
                </c:pt>
                <c:pt idx="13">
                  <c:v>-0.71493644456693772</c:v>
                </c:pt>
                <c:pt idx="14">
                  <c:v>1.7561228103869144</c:v>
                </c:pt>
                <c:pt idx="15">
                  <c:v>0.52990737386037168</c:v>
                </c:pt>
                <c:pt idx="16">
                  <c:v>-2.5166484644533025</c:v>
                </c:pt>
                <c:pt idx="17">
                  <c:v>-11.882352792918182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23-4498-B895-F239B80BD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473087"/>
        <c:axId val="1178945775"/>
      </c:lineChart>
      <c:catAx>
        <c:axId val="117947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45775"/>
        <c:crosses val="autoZero"/>
        <c:auto val="1"/>
        <c:lblAlgn val="ctr"/>
        <c:lblOffset val="100"/>
        <c:noMultiLvlLbl val="0"/>
      </c:catAx>
      <c:valAx>
        <c:axId val="1178945775"/>
        <c:scaling>
          <c:orientation val="minMax"/>
          <c:max val="16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47308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1965 to 1970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GRAPH!$E$2</c:f>
              <c:strCache>
                <c:ptCount val="1"/>
                <c:pt idx="0">
                  <c:v>1965 to 1970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A9D-4E6E-A66A-39D3BC3A93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A9D-4E6E-A66A-39D3BC3A9387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GRAPH!$E$3:$E$20</c:f>
              <c:numCache>
                <c:formatCode>#,##0</c:formatCode>
                <c:ptCount val="18"/>
                <c:pt idx="0">
                  <c:v>-164778</c:v>
                </c:pt>
                <c:pt idx="1">
                  <c:v>-80930</c:v>
                </c:pt>
                <c:pt idx="2">
                  <c:v>803321</c:v>
                </c:pt>
                <c:pt idx="3">
                  <c:v>379988</c:v>
                </c:pt>
                <c:pt idx="4">
                  <c:v>224487</c:v>
                </c:pt>
                <c:pt idx="5">
                  <c:v>-40041</c:v>
                </c:pt>
                <c:pt idx="6">
                  <c:v>233505</c:v>
                </c:pt>
                <c:pt idx="7">
                  <c:v>301405</c:v>
                </c:pt>
                <c:pt idx="8">
                  <c:v>115077</c:v>
                </c:pt>
                <c:pt idx="9">
                  <c:v>168093</c:v>
                </c:pt>
                <c:pt idx="10">
                  <c:v>76903</c:v>
                </c:pt>
                <c:pt idx="11">
                  <c:v>66318</c:v>
                </c:pt>
                <c:pt idx="12">
                  <c:v>114305</c:v>
                </c:pt>
                <c:pt idx="13">
                  <c:v>-2669</c:v>
                </c:pt>
                <c:pt idx="14">
                  <c:v>48156</c:v>
                </c:pt>
                <c:pt idx="15">
                  <c:v>3747</c:v>
                </c:pt>
                <c:pt idx="16">
                  <c:v>24206</c:v>
                </c:pt>
                <c:pt idx="17">
                  <c:v>4619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6A9D-4E6E-A66A-39D3BC3A9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6A9D-4E6E-A66A-39D3BC3A9387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6A9D-4E6E-A66A-39D3BC3A9387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A9D-4E6E-A66A-39D3BC3A93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A9D-4E6E-A66A-39D3BC3A938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A9D-4E6E-A66A-39D3BC3A938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A9D-4E6E-A66A-39D3BC3A938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A9D-4E6E-A66A-39D3BC3A938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A9D-4E6E-A66A-39D3BC3A938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A9D-4E6E-A66A-39D3BC3A938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A9D-4E6E-A66A-39D3BC3A938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A9D-4E6E-A66A-39D3BC3A938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A9D-4E6E-A66A-39D3BC3A938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A9D-4E6E-A66A-39D3BC3A938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A9D-4E6E-A66A-39D3BC3A9387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A9D-4E6E-A66A-39D3BC3A9387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A9D-4E6E-A66A-39D3BC3A9387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A9D-4E6E-A66A-39D3BC3A9387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A9D-4E6E-A66A-39D3BC3A9387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A9D-4E6E-A66A-39D3BC3A938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A9D-4E6E-A66A-39D3BC3A938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6A9D-4E6E-A66A-39D3BC3A938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A9D-4E6E-A66A-39D3BC3A9387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6A9D-4E6E-A66A-39D3BC3A9387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A9D-4E6E-A66A-39D3BC3A9387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1970 to 1975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GRAPH!$F$2</c:f>
              <c:strCache>
                <c:ptCount val="1"/>
                <c:pt idx="0">
                  <c:v>1970 to 1975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017-49DF-993D-6094380E7D4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C017-49DF-993D-6094380E7D41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GRAPH!$F$3:$F$20</c:f>
              <c:numCache>
                <c:formatCode>#,##0</c:formatCode>
                <c:ptCount val="18"/>
                <c:pt idx="0">
                  <c:v>-88783</c:v>
                </c:pt>
                <c:pt idx="1">
                  <c:v>-78244</c:v>
                </c:pt>
                <c:pt idx="2">
                  <c:v>133982</c:v>
                </c:pt>
                <c:pt idx="3">
                  <c:v>1058778</c:v>
                </c:pt>
                <c:pt idx="4">
                  <c:v>599956</c:v>
                </c:pt>
                <c:pt idx="5">
                  <c:v>303157</c:v>
                </c:pt>
                <c:pt idx="6">
                  <c:v>30959</c:v>
                </c:pt>
                <c:pt idx="7">
                  <c:v>334944</c:v>
                </c:pt>
                <c:pt idx="8">
                  <c:v>338250</c:v>
                </c:pt>
                <c:pt idx="9">
                  <c:v>114192</c:v>
                </c:pt>
                <c:pt idx="10">
                  <c:v>172844</c:v>
                </c:pt>
                <c:pt idx="11">
                  <c:v>84164</c:v>
                </c:pt>
                <c:pt idx="12">
                  <c:v>72294</c:v>
                </c:pt>
                <c:pt idx="13">
                  <c:v>108112</c:v>
                </c:pt>
                <c:pt idx="14">
                  <c:v>9769</c:v>
                </c:pt>
                <c:pt idx="15">
                  <c:v>28874</c:v>
                </c:pt>
                <c:pt idx="16">
                  <c:v>7081</c:v>
                </c:pt>
                <c:pt idx="17">
                  <c:v>13385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C017-49DF-993D-6094380E7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C017-49DF-993D-6094380E7D41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C017-49DF-993D-6094380E7D41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017-49DF-993D-6094380E7D4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017-49DF-993D-6094380E7D4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017-49DF-993D-6094380E7D4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017-49DF-993D-6094380E7D4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017-49DF-993D-6094380E7D4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017-49DF-993D-6094380E7D4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017-49DF-993D-6094380E7D4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017-49DF-993D-6094380E7D4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017-49DF-993D-6094380E7D4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017-49DF-993D-6094380E7D4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017-49DF-993D-6094380E7D41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017-49DF-993D-6094380E7D41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017-49DF-993D-6094380E7D41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017-49DF-993D-6094380E7D41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017-49DF-993D-6094380E7D41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017-49DF-993D-6094380E7D41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C017-49DF-993D-6094380E7D41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017-49DF-993D-6094380E7D41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C017-49DF-993D-6094380E7D41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017-49DF-993D-6094380E7D41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017-49DF-993D-6094380E7D41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017-49DF-993D-6094380E7D41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1975 to 1980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GRAPH!$G$2</c:f>
              <c:strCache>
                <c:ptCount val="1"/>
                <c:pt idx="0">
                  <c:v>1975 to 1980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794-45A5-8F8A-487926E60A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794-45A5-8F8A-487926E60AED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GRAPH!$G$3:$G$20</c:f>
              <c:numCache>
                <c:formatCode>#,##0</c:formatCode>
                <c:ptCount val="18"/>
                <c:pt idx="0">
                  <c:v>-432668</c:v>
                </c:pt>
                <c:pt idx="1">
                  <c:v>-32752</c:v>
                </c:pt>
                <c:pt idx="2">
                  <c:v>-87193</c:v>
                </c:pt>
                <c:pt idx="3">
                  <c:v>92817</c:v>
                </c:pt>
                <c:pt idx="4">
                  <c:v>930512</c:v>
                </c:pt>
                <c:pt idx="5">
                  <c:v>574722</c:v>
                </c:pt>
                <c:pt idx="6">
                  <c:v>295003</c:v>
                </c:pt>
                <c:pt idx="7">
                  <c:v>34197</c:v>
                </c:pt>
                <c:pt idx="8">
                  <c:v>331498</c:v>
                </c:pt>
                <c:pt idx="9">
                  <c:v>382993</c:v>
                </c:pt>
                <c:pt idx="10">
                  <c:v>128546</c:v>
                </c:pt>
                <c:pt idx="11">
                  <c:v>186148</c:v>
                </c:pt>
                <c:pt idx="12">
                  <c:v>84505</c:v>
                </c:pt>
                <c:pt idx="13">
                  <c:v>77456</c:v>
                </c:pt>
                <c:pt idx="14">
                  <c:v>99883</c:v>
                </c:pt>
                <c:pt idx="15">
                  <c:v>24996</c:v>
                </c:pt>
                <c:pt idx="16">
                  <c:v>27290</c:v>
                </c:pt>
                <c:pt idx="17">
                  <c:v>9890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0794-45A5-8F8A-487926E60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0794-45A5-8F8A-487926E60AED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0794-45A5-8F8A-487926E60AED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794-45A5-8F8A-487926E60AE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794-45A5-8F8A-487926E60AE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794-45A5-8F8A-487926E60AE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794-45A5-8F8A-487926E60AE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794-45A5-8F8A-487926E60AE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794-45A5-8F8A-487926E60AE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794-45A5-8F8A-487926E60AE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794-45A5-8F8A-487926E60AE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794-45A5-8F8A-487926E60AE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794-45A5-8F8A-487926E60AE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794-45A5-8F8A-487926E60AE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794-45A5-8F8A-487926E60AED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794-45A5-8F8A-487926E60AED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794-45A5-8F8A-487926E60AED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794-45A5-8F8A-487926E60AED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0794-45A5-8F8A-487926E60AED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794-45A5-8F8A-487926E60AED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794-45A5-8F8A-487926E60AED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794-45A5-8F8A-487926E60AED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794-45A5-8F8A-487926E60AED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794-45A5-8F8A-487926E60AED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794-45A5-8F8A-487926E60AED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1980 to 1985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GRAPH!$H$2</c:f>
              <c:strCache>
                <c:ptCount val="1"/>
                <c:pt idx="0">
                  <c:v>1980 to 1985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81D-4B27-BF80-0DF9D20EC7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181D-4B27-BF80-0DF9D20EC73F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GRAPH!$H$3:$H$20</c:f>
              <c:numCache>
                <c:formatCode>#,##0</c:formatCode>
                <c:ptCount val="18"/>
                <c:pt idx="0">
                  <c:v>-92137</c:v>
                </c:pt>
                <c:pt idx="1">
                  <c:v>-504596</c:v>
                </c:pt>
                <c:pt idx="2">
                  <c:v>35848</c:v>
                </c:pt>
                <c:pt idx="3">
                  <c:v>76535</c:v>
                </c:pt>
                <c:pt idx="4">
                  <c:v>191452</c:v>
                </c:pt>
                <c:pt idx="5">
                  <c:v>988236</c:v>
                </c:pt>
                <c:pt idx="6">
                  <c:v>595997</c:v>
                </c:pt>
                <c:pt idx="7">
                  <c:v>357840</c:v>
                </c:pt>
                <c:pt idx="8">
                  <c:v>55857</c:v>
                </c:pt>
                <c:pt idx="9">
                  <c:v>307399</c:v>
                </c:pt>
                <c:pt idx="10">
                  <c:v>369334</c:v>
                </c:pt>
                <c:pt idx="11">
                  <c:v>142404</c:v>
                </c:pt>
                <c:pt idx="12">
                  <c:v>184819</c:v>
                </c:pt>
                <c:pt idx="13">
                  <c:v>102534</c:v>
                </c:pt>
                <c:pt idx="14">
                  <c:v>76158</c:v>
                </c:pt>
                <c:pt idx="15">
                  <c:v>82804</c:v>
                </c:pt>
                <c:pt idx="16">
                  <c:v>19453</c:v>
                </c:pt>
                <c:pt idx="17">
                  <c:v>22486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181D-4B27-BF80-0DF9D20EC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81D-4B27-BF80-0DF9D20EC73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3-181D-4B27-BF80-0DF9D20EC73F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181D-4B27-BF80-0DF9D20EC73F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81D-4B27-BF80-0DF9D20EC73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81D-4B27-BF80-0DF9D20EC73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81D-4B27-BF80-0DF9D20EC73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81D-4B27-BF80-0DF9D20EC73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81D-4B27-BF80-0DF9D20EC73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81D-4B27-BF80-0DF9D20EC73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81D-4B27-BF80-0DF9D20EC73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81D-4B27-BF80-0DF9D20EC73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81D-4B27-BF80-0DF9D20EC73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81D-4B27-BF80-0DF9D20EC73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81D-4B27-BF80-0DF9D20EC73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81D-4B27-BF80-0DF9D20EC73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81D-4B27-BF80-0DF9D20EC73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81D-4B27-BF80-0DF9D20EC73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81D-4B27-BF80-0DF9D20EC73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81D-4B27-BF80-0DF9D20EC73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81D-4B27-BF80-0DF9D20EC73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81D-4B27-BF80-0DF9D20EC73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81D-4B27-BF80-0DF9D20EC73F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181D-4B27-BF80-0DF9D20EC73F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181D-4B27-BF80-0DF9D20EC73F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1985 to 1990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6"/>
          <c:order val="6"/>
          <c:tx>
            <c:strRef>
              <c:f>GRAPH!$I$2</c:f>
              <c:strCache>
                <c:ptCount val="1"/>
                <c:pt idx="0">
                  <c:v>1985 to 1990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DF6-4400-948D-61332BDDED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DF6-4400-948D-61332BDDEDB8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GRAPH!$I$3:$I$20</c:f>
              <c:numCache>
                <c:formatCode>#,##0</c:formatCode>
                <c:ptCount val="18"/>
                <c:pt idx="0">
                  <c:v>-422765</c:v>
                </c:pt>
                <c:pt idx="1">
                  <c:v>-53842</c:v>
                </c:pt>
                <c:pt idx="2">
                  <c:v>-484068</c:v>
                </c:pt>
                <c:pt idx="3">
                  <c:v>132732</c:v>
                </c:pt>
                <c:pt idx="4">
                  <c:v>151219</c:v>
                </c:pt>
                <c:pt idx="5">
                  <c:v>263092</c:v>
                </c:pt>
                <c:pt idx="6">
                  <c:v>1092476</c:v>
                </c:pt>
                <c:pt idx="7">
                  <c:v>620029</c:v>
                </c:pt>
                <c:pt idx="8">
                  <c:v>351761</c:v>
                </c:pt>
                <c:pt idx="9">
                  <c:v>87678</c:v>
                </c:pt>
                <c:pt idx="10">
                  <c:v>314759</c:v>
                </c:pt>
                <c:pt idx="11">
                  <c:v>355096</c:v>
                </c:pt>
                <c:pt idx="12">
                  <c:v>150183</c:v>
                </c:pt>
                <c:pt idx="13">
                  <c:v>177497</c:v>
                </c:pt>
                <c:pt idx="14">
                  <c:v>93862</c:v>
                </c:pt>
                <c:pt idx="15">
                  <c:v>65081</c:v>
                </c:pt>
                <c:pt idx="16">
                  <c:v>57652</c:v>
                </c:pt>
                <c:pt idx="17">
                  <c:v>18598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5DF6-4400-948D-61332BDDE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5DF6-4400-948D-61332BDDEDB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5DF6-4400-948D-61332BDDEDB8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DF6-4400-948D-61332BDDEDB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DF6-4400-948D-61332BDDEDB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DF6-4400-948D-61332BDDEDB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DF6-4400-948D-61332BDDEDB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DF6-4400-948D-61332BDDEDB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DF6-4400-948D-61332BDDEDB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GRAPH!$J$2</c15:sqref>
                        </c15:formulaRef>
                      </c:ext>
                    </c:extLst>
                    <c:strCache>
                      <c:ptCount val="1"/>
                      <c:pt idx="0">
                        <c:v>1990 to 1995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GRAPH!$J$3:$J$20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147619</c:v>
                      </c:pt>
                      <c:pt idx="1">
                        <c:v>-766393</c:v>
                      </c:pt>
                      <c:pt idx="2">
                        <c:v>-279937</c:v>
                      </c:pt>
                      <c:pt idx="3">
                        <c:v>-585505</c:v>
                      </c:pt>
                      <c:pt idx="4">
                        <c:v>-91931</c:v>
                      </c:pt>
                      <c:pt idx="5">
                        <c:v>-195587</c:v>
                      </c:pt>
                      <c:pt idx="6">
                        <c:v>22525</c:v>
                      </c:pt>
                      <c:pt idx="7">
                        <c:v>932654</c:v>
                      </c:pt>
                      <c:pt idx="8">
                        <c:v>531832</c:v>
                      </c:pt>
                      <c:pt idx="9">
                        <c:v>287405</c:v>
                      </c:pt>
                      <c:pt idx="10">
                        <c:v>53750</c:v>
                      </c:pt>
                      <c:pt idx="11">
                        <c:v>290608</c:v>
                      </c:pt>
                      <c:pt idx="12">
                        <c:v>338023</c:v>
                      </c:pt>
                      <c:pt idx="13">
                        <c:v>143665</c:v>
                      </c:pt>
                      <c:pt idx="14">
                        <c:v>167428</c:v>
                      </c:pt>
                      <c:pt idx="15">
                        <c:v>78502</c:v>
                      </c:pt>
                      <c:pt idx="16">
                        <c:v>50879</c:v>
                      </c:pt>
                      <c:pt idx="17">
                        <c:v>37492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DF6-4400-948D-61332BDDEDB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DF6-4400-948D-61332BDDEDB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DF6-4400-948D-61332BDDEDB8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DF6-4400-948D-61332BDDEDB8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DF6-4400-948D-61332BDDEDB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DF6-4400-948D-61332BDDEDB8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5DF6-4400-948D-61332BDDEDB8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DF6-4400-948D-61332BDDEDB8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DF6-4400-948D-61332BDDEDB8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5DF6-4400-948D-61332BDDEDB8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5DF6-4400-948D-61332BDDEDB8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5DF6-4400-948D-61332BDDEDB8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5DF6-4400-948D-61332BDDEDB8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5DF6-4400-948D-61332BDDEDB8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5DF6-4400-948D-61332BDDEDB8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5DF6-4400-948D-61332BDDEDB8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ax val="15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00" b="1" dirty="0">
                <a:solidFill>
                  <a:sysClr val="windowText" lastClr="000000"/>
                </a:solidFill>
              </a:rPr>
              <a:t>1990 to 1995</a:t>
            </a:r>
          </a:p>
        </c:rich>
      </c:tx>
      <c:layout>
        <c:manualLayout>
          <c:xMode val="edge"/>
          <c:yMode val="edge"/>
          <c:x val="0.48014983240007464"/>
          <c:y val="6.11870897649536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8618084307327E-2"/>
          <c:y val="3.5144977332537512E-2"/>
          <c:w val="0.91571126949453807"/>
          <c:h val="0.92971004533492496"/>
        </c:manualLayout>
      </c:layout>
      <c:barChart>
        <c:barDir val="col"/>
        <c:grouping val="clustered"/>
        <c:varyColors val="0"/>
        <c:ser>
          <c:idx val="7"/>
          <c:order val="7"/>
          <c:tx>
            <c:strRef>
              <c:f>GRAPH!$J$2</c:f>
              <c:strCache>
                <c:ptCount val="1"/>
                <c:pt idx="0">
                  <c:v>1990 to 1995</c:v>
                </c:pt>
              </c:strCache>
              <c:extLst xmlns:c15="http://schemas.microsoft.com/office/drawing/2012/chart"/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635-42AD-9715-B6A5ABF7CAE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635-42AD-9715-B6A5ABF7CAEA}"/>
              </c:ext>
            </c:extLst>
          </c:dPt>
          <c:cat>
            <c:strRef>
              <c:f>GRAPH!$B$3:$B$20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  <c:extLst xmlns:c15="http://schemas.microsoft.com/office/drawing/2012/chart"/>
            </c:strRef>
          </c:cat>
          <c:val>
            <c:numRef>
              <c:f>GRAPH!$J$3:$J$20</c:f>
              <c:numCache>
                <c:formatCode>#,##0</c:formatCode>
                <c:ptCount val="18"/>
                <c:pt idx="0">
                  <c:v>147619</c:v>
                </c:pt>
                <c:pt idx="1">
                  <c:v>-766393</c:v>
                </c:pt>
                <c:pt idx="2">
                  <c:v>-279937</c:v>
                </c:pt>
                <c:pt idx="3">
                  <c:v>-585505</c:v>
                </c:pt>
                <c:pt idx="4">
                  <c:v>-91931</c:v>
                </c:pt>
                <c:pt idx="5">
                  <c:v>-195587</c:v>
                </c:pt>
                <c:pt idx="6">
                  <c:v>22525</c:v>
                </c:pt>
                <c:pt idx="7">
                  <c:v>932654</c:v>
                </c:pt>
                <c:pt idx="8">
                  <c:v>531832</c:v>
                </c:pt>
                <c:pt idx="9">
                  <c:v>287405</c:v>
                </c:pt>
                <c:pt idx="10">
                  <c:v>53750</c:v>
                </c:pt>
                <c:pt idx="11">
                  <c:v>290608</c:v>
                </c:pt>
                <c:pt idx="12">
                  <c:v>338023</c:v>
                </c:pt>
                <c:pt idx="13">
                  <c:v>143665</c:v>
                </c:pt>
                <c:pt idx="14">
                  <c:v>167428</c:v>
                </c:pt>
                <c:pt idx="15">
                  <c:v>78502</c:v>
                </c:pt>
                <c:pt idx="16">
                  <c:v>50879</c:v>
                </c:pt>
                <c:pt idx="17">
                  <c:v>37492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4635-42AD-9715-B6A5ABF7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05189688"/>
        <c:axId val="505191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GRAPH!$C$2</c15:sqref>
                        </c15:formulaRef>
                      </c:ext>
                    </c:extLst>
                    <c:strCache>
                      <c:ptCount val="1"/>
                      <c:pt idx="0">
                        <c:v>1955 to 1960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2-4635-42AD-9715-B6A5ABF7CAEA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4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4635-42AD-9715-B6A5ABF7CAE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GRAPH!$C$3:$C$20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914163</c:v>
                      </c:pt>
                      <c:pt idx="1">
                        <c:v>201234</c:v>
                      </c:pt>
                      <c:pt idx="2">
                        <c:v>172916</c:v>
                      </c:pt>
                      <c:pt idx="3">
                        <c:v>-11757</c:v>
                      </c:pt>
                      <c:pt idx="4">
                        <c:v>525049</c:v>
                      </c:pt>
                      <c:pt idx="5">
                        <c:v>474059</c:v>
                      </c:pt>
                      <c:pt idx="6">
                        <c:v>166886</c:v>
                      </c:pt>
                      <c:pt idx="7">
                        <c:v>248158</c:v>
                      </c:pt>
                      <c:pt idx="8">
                        <c:v>133408</c:v>
                      </c:pt>
                      <c:pt idx="9">
                        <c:v>85880</c:v>
                      </c:pt>
                      <c:pt idx="10">
                        <c:v>204675</c:v>
                      </c:pt>
                      <c:pt idx="11">
                        <c:v>49544</c:v>
                      </c:pt>
                      <c:pt idx="12">
                        <c:v>86065</c:v>
                      </c:pt>
                      <c:pt idx="13">
                        <c:v>45528</c:v>
                      </c:pt>
                      <c:pt idx="14">
                        <c:v>105260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635-42AD-9715-B6A5ABF7CA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GRAPH!$D$2</c15:sqref>
                        </c15:formulaRef>
                      </c:ext>
                    </c:extLst>
                    <c:strCache>
                      <c:ptCount val="1"/>
                      <c:pt idx="0">
                        <c:v>1960 to 1965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GRAPH!$D$3:$D$20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931357</c:v>
                      </c:pt>
                      <c:pt idx="1">
                        <c:v>831321</c:v>
                      </c:pt>
                      <c:pt idx="2">
                        <c:v>767772</c:v>
                      </c:pt>
                      <c:pt idx="3">
                        <c:v>324992</c:v>
                      </c:pt>
                      <c:pt idx="4">
                        <c:v>19234</c:v>
                      </c:pt>
                      <c:pt idx="5">
                        <c:v>331148</c:v>
                      </c:pt>
                      <c:pt idx="6">
                        <c:v>403440</c:v>
                      </c:pt>
                      <c:pt idx="7">
                        <c:v>136058</c:v>
                      </c:pt>
                      <c:pt idx="8">
                        <c:v>159356</c:v>
                      </c:pt>
                      <c:pt idx="9">
                        <c:v>82774</c:v>
                      </c:pt>
                      <c:pt idx="10">
                        <c:v>63056</c:v>
                      </c:pt>
                      <c:pt idx="11">
                        <c:v>124185</c:v>
                      </c:pt>
                      <c:pt idx="12">
                        <c:v>-15618</c:v>
                      </c:pt>
                      <c:pt idx="13">
                        <c:v>32652</c:v>
                      </c:pt>
                      <c:pt idx="14">
                        <c:v>-29714</c:v>
                      </c:pt>
                      <c:pt idx="15">
                        <c:v>31006</c:v>
                      </c:pt>
                      <c:pt idx="16">
                        <c:v>-8810</c:v>
                      </c:pt>
                      <c:pt idx="17">
                        <c:v>1179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635-42AD-9715-B6A5ABF7CA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GRAPH!$E$2</c15:sqref>
                        </c15:formulaRef>
                      </c:ext>
                    </c:extLst>
                    <c:strCache>
                      <c:ptCount val="1"/>
                      <c:pt idx="0">
                        <c:v>1965 to 1970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GRAPH!$E$3:$E$20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-164778</c:v>
                      </c:pt>
                      <c:pt idx="1">
                        <c:v>-80930</c:v>
                      </c:pt>
                      <c:pt idx="2">
                        <c:v>803321</c:v>
                      </c:pt>
                      <c:pt idx="3">
                        <c:v>379988</c:v>
                      </c:pt>
                      <c:pt idx="4">
                        <c:v>224487</c:v>
                      </c:pt>
                      <c:pt idx="5">
                        <c:v>-40041</c:v>
                      </c:pt>
                      <c:pt idx="6">
                        <c:v>233505</c:v>
                      </c:pt>
                      <c:pt idx="7">
                        <c:v>301405</c:v>
                      </c:pt>
                      <c:pt idx="8">
                        <c:v>115077</c:v>
                      </c:pt>
                      <c:pt idx="9">
                        <c:v>168093</c:v>
                      </c:pt>
                      <c:pt idx="10">
                        <c:v>76903</c:v>
                      </c:pt>
                      <c:pt idx="11">
                        <c:v>66318</c:v>
                      </c:pt>
                      <c:pt idx="12">
                        <c:v>114305</c:v>
                      </c:pt>
                      <c:pt idx="13">
                        <c:v>-2669</c:v>
                      </c:pt>
                      <c:pt idx="14">
                        <c:v>48156</c:v>
                      </c:pt>
                      <c:pt idx="15">
                        <c:v>3747</c:v>
                      </c:pt>
                      <c:pt idx="16">
                        <c:v>24206</c:v>
                      </c:pt>
                      <c:pt idx="17">
                        <c:v>4619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635-42AD-9715-B6A5ABF7CA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GRAPH!$F$2</c15:sqref>
                        </c15:formulaRef>
                      </c:ext>
                    </c:extLst>
                    <c:strCache>
                      <c:ptCount val="1"/>
                      <c:pt idx="0">
                        <c:v>1970 to 1975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GRAPH!$F$3:$F$20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-88783</c:v>
                      </c:pt>
                      <c:pt idx="1">
                        <c:v>-78244</c:v>
                      </c:pt>
                      <c:pt idx="2">
                        <c:v>133982</c:v>
                      </c:pt>
                      <c:pt idx="3">
                        <c:v>1058778</c:v>
                      </c:pt>
                      <c:pt idx="4">
                        <c:v>599956</c:v>
                      </c:pt>
                      <c:pt idx="5">
                        <c:v>303157</c:v>
                      </c:pt>
                      <c:pt idx="6">
                        <c:v>30959</c:v>
                      </c:pt>
                      <c:pt idx="7">
                        <c:v>334944</c:v>
                      </c:pt>
                      <c:pt idx="8">
                        <c:v>338250</c:v>
                      </c:pt>
                      <c:pt idx="9">
                        <c:v>114192</c:v>
                      </c:pt>
                      <c:pt idx="10">
                        <c:v>172844</c:v>
                      </c:pt>
                      <c:pt idx="11">
                        <c:v>84164</c:v>
                      </c:pt>
                      <c:pt idx="12">
                        <c:v>72294</c:v>
                      </c:pt>
                      <c:pt idx="13">
                        <c:v>108112</c:v>
                      </c:pt>
                      <c:pt idx="14">
                        <c:v>9769</c:v>
                      </c:pt>
                      <c:pt idx="15">
                        <c:v>28874</c:v>
                      </c:pt>
                      <c:pt idx="16">
                        <c:v>7081</c:v>
                      </c:pt>
                      <c:pt idx="17">
                        <c:v>13385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635-42AD-9715-B6A5ABF7CAE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GRAPH!$G$2</c15:sqref>
                        </c15:formulaRef>
                      </c:ext>
                    </c:extLst>
                    <c:strCache>
                      <c:ptCount val="1"/>
                      <c:pt idx="0">
                        <c:v>1975 to 1980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GRAPH!$G$3:$G$20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-432668</c:v>
                      </c:pt>
                      <c:pt idx="1">
                        <c:v>-32752</c:v>
                      </c:pt>
                      <c:pt idx="2">
                        <c:v>-87193</c:v>
                      </c:pt>
                      <c:pt idx="3">
                        <c:v>92817</c:v>
                      </c:pt>
                      <c:pt idx="4">
                        <c:v>930512</c:v>
                      </c:pt>
                      <c:pt idx="5">
                        <c:v>574722</c:v>
                      </c:pt>
                      <c:pt idx="6">
                        <c:v>295003</c:v>
                      </c:pt>
                      <c:pt idx="7">
                        <c:v>34197</c:v>
                      </c:pt>
                      <c:pt idx="8">
                        <c:v>331498</c:v>
                      </c:pt>
                      <c:pt idx="9">
                        <c:v>382993</c:v>
                      </c:pt>
                      <c:pt idx="10">
                        <c:v>128546</c:v>
                      </c:pt>
                      <c:pt idx="11">
                        <c:v>186148</c:v>
                      </c:pt>
                      <c:pt idx="12">
                        <c:v>84505</c:v>
                      </c:pt>
                      <c:pt idx="13">
                        <c:v>77456</c:v>
                      </c:pt>
                      <c:pt idx="14">
                        <c:v>99883</c:v>
                      </c:pt>
                      <c:pt idx="15">
                        <c:v>24996</c:v>
                      </c:pt>
                      <c:pt idx="16">
                        <c:v>27290</c:v>
                      </c:pt>
                      <c:pt idx="17">
                        <c:v>9890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635-42AD-9715-B6A5ABF7CAE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GRAPH!$H$2</c15:sqref>
                        </c15:formulaRef>
                      </c:ext>
                    </c:extLst>
                    <c:strCache>
                      <c:ptCount val="1"/>
                      <c:pt idx="0">
                        <c:v>1980 to 1985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GRAPH!$H$3:$H$20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-92137</c:v>
                      </c:pt>
                      <c:pt idx="1">
                        <c:v>-504596</c:v>
                      </c:pt>
                      <c:pt idx="2">
                        <c:v>35848</c:v>
                      </c:pt>
                      <c:pt idx="3">
                        <c:v>76535</c:v>
                      </c:pt>
                      <c:pt idx="4">
                        <c:v>191452</c:v>
                      </c:pt>
                      <c:pt idx="5">
                        <c:v>988236</c:v>
                      </c:pt>
                      <c:pt idx="6">
                        <c:v>595997</c:v>
                      </c:pt>
                      <c:pt idx="7">
                        <c:v>357840</c:v>
                      </c:pt>
                      <c:pt idx="8">
                        <c:v>55857</c:v>
                      </c:pt>
                      <c:pt idx="9">
                        <c:v>307399</c:v>
                      </c:pt>
                      <c:pt idx="10">
                        <c:v>369334</c:v>
                      </c:pt>
                      <c:pt idx="11">
                        <c:v>142404</c:v>
                      </c:pt>
                      <c:pt idx="12">
                        <c:v>184819</c:v>
                      </c:pt>
                      <c:pt idx="13">
                        <c:v>102534</c:v>
                      </c:pt>
                      <c:pt idx="14">
                        <c:v>76158</c:v>
                      </c:pt>
                      <c:pt idx="15">
                        <c:v>82804</c:v>
                      </c:pt>
                      <c:pt idx="16">
                        <c:v>19453</c:v>
                      </c:pt>
                      <c:pt idx="17">
                        <c:v>22486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635-42AD-9715-B6A5ABF7CAE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GRAPH!$I$2</c15:sqref>
                        </c15:formulaRef>
                      </c:ext>
                    </c:extLst>
                    <c:strCache>
                      <c:ptCount val="1"/>
                      <c:pt idx="0">
                        <c:v>1985 to 1990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GRAPH!$I$3:$I$20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-422765</c:v>
                      </c:pt>
                      <c:pt idx="1">
                        <c:v>-53842</c:v>
                      </c:pt>
                      <c:pt idx="2">
                        <c:v>-484068</c:v>
                      </c:pt>
                      <c:pt idx="3">
                        <c:v>132732</c:v>
                      </c:pt>
                      <c:pt idx="4">
                        <c:v>151219</c:v>
                      </c:pt>
                      <c:pt idx="5">
                        <c:v>263092</c:v>
                      </c:pt>
                      <c:pt idx="6">
                        <c:v>1092476</c:v>
                      </c:pt>
                      <c:pt idx="7">
                        <c:v>620029</c:v>
                      </c:pt>
                      <c:pt idx="8">
                        <c:v>351761</c:v>
                      </c:pt>
                      <c:pt idx="9">
                        <c:v>87678</c:v>
                      </c:pt>
                      <c:pt idx="10">
                        <c:v>314759</c:v>
                      </c:pt>
                      <c:pt idx="11">
                        <c:v>355096</c:v>
                      </c:pt>
                      <c:pt idx="12">
                        <c:v>150183</c:v>
                      </c:pt>
                      <c:pt idx="13">
                        <c:v>177497</c:v>
                      </c:pt>
                      <c:pt idx="14">
                        <c:v>93862</c:v>
                      </c:pt>
                      <c:pt idx="15">
                        <c:v>65081</c:v>
                      </c:pt>
                      <c:pt idx="16">
                        <c:v>57652</c:v>
                      </c:pt>
                      <c:pt idx="17">
                        <c:v>18598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635-42AD-9715-B6A5ABF7CAE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GRAPH!$K$2</c15:sqref>
                        </c15:formulaRef>
                      </c:ext>
                    </c:extLst>
                    <c:strCache>
                      <c:ptCount val="1"/>
                      <c:pt idx="0">
                        <c:v>1995 to 2000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GRAPH!$K$3:$K$20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-297151</c:v>
                      </c:pt>
                      <c:pt idx="1">
                        <c:v>347941</c:v>
                      </c:pt>
                      <c:pt idx="2">
                        <c:v>-647538</c:v>
                      </c:pt>
                      <c:pt idx="3">
                        <c:v>-171907</c:v>
                      </c:pt>
                      <c:pt idx="4">
                        <c:v>-456192</c:v>
                      </c:pt>
                      <c:pt idx="5">
                        <c:v>-40935</c:v>
                      </c:pt>
                      <c:pt idx="6">
                        <c:v>-137011</c:v>
                      </c:pt>
                      <c:pt idx="7">
                        <c:v>53089</c:v>
                      </c:pt>
                      <c:pt idx="8">
                        <c:v>925235</c:v>
                      </c:pt>
                      <c:pt idx="9">
                        <c:v>487728</c:v>
                      </c:pt>
                      <c:pt idx="10">
                        <c:v>286482</c:v>
                      </c:pt>
                      <c:pt idx="11">
                        <c:v>55011</c:v>
                      </c:pt>
                      <c:pt idx="12">
                        <c:v>293767</c:v>
                      </c:pt>
                      <c:pt idx="13">
                        <c:v>332143</c:v>
                      </c:pt>
                      <c:pt idx="14">
                        <c:v>155577</c:v>
                      </c:pt>
                      <c:pt idx="15">
                        <c:v>144925</c:v>
                      </c:pt>
                      <c:pt idx="16">
                        <c:v>57568</c:v>
                      </c:pt>
                      <c:pt idx="17">
                        <c:v>41388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635-42AD-9715-B6A5ABF7CAE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GRAPH!$L$2</c15:sqref>
                        </c15:formulaRef>
                      </c:ext>
                    </c:extLst>
                    <c:strCache>
                      <c:ptCount val="1"/>
                      <c:pt idx="0">
                        <c:v>2000 to 2005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GRAPH!$L$3:$L$20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-747908</c:v>
                      </c:pt>
                      <c:pt idx="1">
                        <c:v>-275169</c:v>
                      </c:pt>
                      <c:pt idx="2">
                        <c:v>370449</c:v>
                      </c:pt>
                      <c:pt idx="3">
                        <c:v>-591061</c:v>
                      </c:pt>
                      <c:pt idx="4">
                        <c:v>-186063</c:v>
                      </c:pt>
                      <c:pt idx="5">
                        <c:v>-425131</c:v>
                      </c:pt>
                      <c:pt idx="6">
                        <c:v>3054</c:v>
                      </c:pt>
                      <c:pt idx="7">
                        <c:v>-74168</c:v>
                      </c:pt>
                      <c:pt idx="8">
                        <c:v>126705</c:v>
                      </c:pt>
                      <c:pt idx="9">
                        <c:v>948876</c:v>
                      </c:pt>
                      <c:pt idx="10">
                        <c:v>505047</c:v>
                      </c:pt>
                      <c:pt idx="11">
                        <c:v>309966</c:v>
                      </c:pt>
                      <c:pt idx="12">
                        <c:v>100004</c:v>
                      </c:pt>
                      <c:pt idx="13">
                        <c:v>303945</c:v>
                      </c:pt>
                      <c:pt idx="14">
                        <c:v>334613</c:v>
                      </c:pt>
                      <c:pt idx="15">
                        <c:v>166272</c:v>
                      </c:pt>
                      <c:pt idx="16">
                        <c:v>128500</c:v>
                      </c:pt>
                      <c:pt idx="17">
                        <c:v>60082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635-42AD-9715-B6A5ABF7CAE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GRAPH!$M$2</c15:sqref>
                        </c15:formulaRef>
                      </c:ext>
                    </c:extLst>
                    <c:strCache>
                      <c:ptCount val="1"/>
                      <c:pt idx="0">
                        <c:v>2005 to 2010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GRAPH!$M$3:$M$20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-163266</c:v>
                      </c:pt>
                      <c:pt idx="1">
                        <c:v>-774224</c:v>
                      </c:pt>
                      <c:pt idx="2">
                        <c:v>-261665</c:v>
                      </c:pt>
                      <c:pt idx="3">
                        <c:v>337891</c:v>
                      </c:pt>
                      <c:pt idx="4">
                        <c:v>-606703</c:v>
                      </c:pt>
                      <c:pt idx="5">
                        <c:v>-132898</c:v>
                      </c:pt>
                      <c:pt idx="6">
                        <c:v>-400934</c:v>
                      </c:pt>
                      <c:pt idx="7">
                        <c:v>-13638</c:v>
                      </c:pt>
                      <c:pt idx="8">
                        <c:v>8382</c:v>
                      </c:pt>
                      <c:pt idx="9">
                        <c:v>172459</c:v>
                      </c:pt>
                      <c:pt idx="10">
                        <c:v>942834</c:v>
                      </c:pt>
                      <c:pt idx="11">
                        <c:v>488257</c:v>
                      </c:pt>
                      <c:pt idx="12">
                        <c:v>293383</c:v>
                      </c:pt>
                      <c:pt idx="13">
                        <c:v>132101</c:v>
                      </c:pt>
                      <c:pt idx="14">
                        <c:v>313280</c:v>
                      </c:pt>
                      <c:pt idx="15">
                        <c:v>317497</c:v>
                      </c:pt>
                      <c:pt idx="16">
                        <c:v>163250</c:v>
                      </c:pt>
                      <c:pt idx="17">
                        <c:v>133321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635-42AD-9715-B6A5ABF7CAE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GRAPH!$N$2</c15:sqref>
                        </c15:formulaRef>
                      </c:ext>
                    </c:extLst>
                    <c:strCache>
                      <c:ptCount val="1"/>
                      <c:pt idx="0">
                        <c:v>2010 to 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GRAPH!$N$3:$N$20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39586</c:v>
                      </c:pt>
                      <c:pt idx="1">
                        <c:v>-126812</c:v>
                      </c:pt>
                      <c:pt idx="2">
                        <c:v>-745434</c:v>
                      </c:pt>
                      <c:pt idx="3">
                        <c:v>-244335</c:v>
                      </c:pt>
                      <c:pt idx="4">
                        <c:v>475688</c:v>
                      </c:pt>
                      <c:pt idx="5">
                        <c:v>-273661</c:v>
                      </c:pt>
                      <c:pt idx="6">
                        <c:v>116262</c:v>
                      </c:pt>
                      <c:pt idx="7">
                        <c:v>-172285</c:v>
                      </c:pt>
                      <c:pt idx="8">
                        <c:v>207404</c:v>
                      </c:pt>
                      <c:pt idx="9">
                        <c:v>314799</c:v>
                      </c:pt>
                      <c:pt idx="10">
                        <c:v>465316</c:v>
                      </c:pt>
                      <c:pt idx="11">
                        <c:v>1190154</c:v>
                      </c:pt>
                      <c:pt idx="12">
                        <c:v>639221</c:v>
                      </c:pt>
                      <c:pt idx="13">
                        <c:v>331855</c:v>
                      </c:pt>
                      <c:pt idx="14">
                        <c:v>204727</c:v>
                      </c:pt>
                      <c:pt idx="15">
                        <c:v>278302</c:v>
                      </c:pt>
                      <c:pt idx="16">
                        <c:v>218713</c:v>
                      </c:pt>
                      <c:pt idx="17">
                        <c:v>6378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635-42AD-9715-B6A5ABF7CAE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GRAPH!$O$2</c15:sqref>
                        </c15:formulaRef>
                      </c:ext>
                    </c:extLst>
                    <c:strCache>
                      <c:ptCount val="1"/>
                      <c:pt idx="0">
                        <c:v>2015 to 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GRAPH!$O$3:$O$20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-482054</c:v>
                      </c:pt>
                      <c:pt idx="1">
                        <c:v>10434</c:v>
                      </c:pt>
                      <c:pt idx="2">
                        <c:v>-176823</c:v>
                      </c:pt>
                      <c:pt idx="3">
                        <c:v>-675861</c:v>
                      </c:pt>
                      <c:pt idx="4">
                        <c:v>-138757</c:v>
                      </c:pt>
                      <c:pt idx="5">
                        <c:v>380254</c:v>
                      </c:pt>
                      <c:pt idx="6">
                        <c:v>-503807</c:v>
                      </c:pt>
                      <c:pt idx="7">
                        <c:v>-59883</c:v>
                      </c:pt>
                      <c:pt idx="8">
                        <c:v>-466656</c:v>
                      </c:pt>
                      <c:pt idx="9">
                        <c:v>-2425</c:v>
                      </c:pt>
                      <c:pt idx="10">
                        <c:v>74822</c:v>
                      </c:pt>
                      <c:pt idx="11">
                        <c:v>280218</c:v>
                      </c:pt>
                      <c:pt idx="12">
                        <c:v>992913</c:v>
                      </c:pt>
                      <c:pt idx="13">
                        <c:v>518209</c:v>
                      </c:pt>
                      <c:pt idx="14">
                        <c:v>219606</c:v>
                      </c:pt>
                      <c:pt idx="15">
                        <c:v>245795</c:v>
                      </c:pt>
                      <c:pt idx="16">
                        <c:v>295020</c:v>
                      </c:pt>
                      <c:pt idx="17">
                        <c:v>255859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635-42AD-9715-B6A5ABF7CAE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GRAPH!$P$2</c15:sqref>
                        </c15:formulaRef>
                      </c:ext>
                    </c:extLst>
                    <c:strCache>
                      <c:ptCount val="1"/>
                      <c:pt idx="0">
                        <c:v>2020 to 2025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GRAPH!$P$3:$P$20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-548665</c:v>
                      </c:pt>
                      <c:pt idx="1">
                        <c:v>-522529</c:v>
                      </c:pt>
                      <c:pt idx="2">
                        <c:v>17582</c:v>
                      </c:pt>
                      <c:pt idx="3">
                        <c:v>-260409</c:v>
                      </c:pt>
                      <c:pt idx="4">
                        <c:v>-794924</c:v>
                      </c:pt>
                      <c:pt idx="5">
                        <c:v>-222980</c:v>
                      </c:pt>
                      <c:pt idx="6">
                        <c:v>305782</c:v>
                      </c:pt>
                      <c:pt idx="7">
                        <c:v>-604660</c:v>
                      </c:pt>
                      <c:pt idx="8">
                        <c:v>-44485</c:v>
                      </c:pt>
                      <c:pt idx="9">
                        <c:v>-533623</c:v>
                      </c:pt>
                      <c:pt idx="10">
                        <c:v>16613</c:v>
                      </c:pt>
                      <c:pt idx="11">
                        <c:v>41024</c:v>
                      </c:pt>
                      <c:pt idx="12">
                        <c:v>329152</c:v>
                      </c:pt>
                      <c:pt idx="13">
                        <c:v>1023215</c:v>
                      </c:pt>
                      <c:pt idx="14">
                        <c:v>542882</c:v>
                      </c:pt>
                      <c:pt idx="15">
                        <c:v>220173</c:v>
                      </c:pt>
                      <c:pt idx="16">
                        <c:v>243722</c:v>
                      </c:pt>
                      <c:pt idx="17">
                        <c:v>403395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635-42AD-9715-B6A5ABF7CAEA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GRAPH!$Q$2</c15:sqref>
                        </c15:formulaRef>
                      </c:ext>
                    </c:extLst>
                    <c:strCache>
                      <c:ptCount val="1"/>
                      <c:pt idx="0">
                        <c:v>2025 to 2030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GRAPH!$Q$3:$Q$20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125926</c:v>
                      </c:pt>
                      <c:pt idx="1">
                        <c:v>-533331</c:v>
                      </c:pt>
                      <c:pt idx="2">
                        <c:v>-515500</c:v>
                      </c:pt>
                      <c:pt idx="3">
                        <c:v>21920</c:v>
                      </c:pt>
                      <c:pt idx="4">
                        <c:v>-227996</c:v>
                      </c:pt>
                      <c:pt idx="5">
                        <c:v>-729511</c:v>
                      </c:pt>
                      <c:pt idx="6">
                        <c:v>-182995</c:v>
                      </c:pt>
                      <c:pt idx="7">
                        <c:v>327552</c:v>
                      </c:pt>
                      <c:pt idx="8">
                        <c:v>-583280</c:v>
                      </c:pt>
                      <c:pt idx="9">
                        <c:v>-22938</c:v>
                      </c:pt>
                      <c:pt idx="10">
                        <c:v>-507197</c:v>
                      </c:pt>
                      <c:pt idx="11">
                        <c:v>41575</c:v>
                      </c:pt>
                      <c:pt idx="12">
                        <c:v>66218</c:v>
                      </c:pt>
                      <c:pt idx="13">
                        <c:v>341842</c:v>
                      </c:pt>
                      <c:pt idx="14">
                        <c:v>998922</c:v>
                      </c:pt>
                      <c:pt idx="15">
                        <c:v>524401</c:v>
                      </c:pt>
                      <c:pt idx="16">
                        <c:v>214402</c:v>
                      </c:pt>
                      <c:pt idx="17">
                        <c:v>391505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635-42AD-9715-B6A5ABF7CAE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GRAPH!$R$2</c15:sqref>
                        </c15:formulaRef>
                      </c:ext>
                    </c:extLst>
                    <c:strCache>
                      <c:ptCount val="1"/>
                      <c:pt idx="0">
                        <c:v>2030 to 2035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GRAPH!$R$3:$R$20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217317</c:v>
                      </c:pt>
                      <c:pt idx="1">
                        <c:v>125114</c:v>
                      </c:pt>
                      <c:pt idx="2">
                        <c:v>-529968</c:v>
                      </c:pt>
                      <c:pt idx="3">
                        <c:v>-512872</c:v>
                      </c:pt>
                      <c:pt idx="4">
                        <c:v>19807</c:v>
                      </c:pt>
                      <c:pt idx="5">
                        <c:v>-235640</c:v>
                      </c:pt>
                      <c:pt idx="6">
                        <c:v>-739157</c:v>
                      </c:pt>
                      <c:pt idx="7">
                        <c:v>-186083</c:v>
                      </c:pt>
                      <c:pt idx="8">
                        <c:v>326794</c:v>
                      </c:pt>
                      <c:pt idx="9">
                        <c:v>-582224</c:v>
                      </c:pt>
                      <c:pt idx="10">
                        <c:v>-19636</c:v>
                      </c:pt>
                      <c:pt idx="11">
                        <c:v>-497223</c:v>
                      </c:pt>
                      <c:pt idx="12">
                        <c:v>50654</c:v>
                      </c:pt>
                      <c:pt idx="13">
                        <c:v>81426</c:v>
                      </c:pt>
                      <c:pt idx="14">
                        <c:v>347326</c:v>
                      </c:pt>
                      <c:pt idx="15">
                        <c:v>954221</c:v>
                      </c:pt>
                      <c:pt idx="16">
                        <c:v>480127</c:v>
                      </c:pt>
                      <c:pt idx="17">
                        <c:v>369689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635-42AD-9715-B6A5ABF7CAEA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GRAPH!$S$2</c15:sqref>
                        </c15:formulaRef>
                      </c:ext>
                    </c:extLst>
                    <c:strCache>
                      <c:ptCount val="1"/>
                      <c:pt idx="0">
                        <c:v>2035 to 2040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GRAPH!$S$3:$S$20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-53960</c:v>
                      </c:pt>
                      <c:pt idx="1">
                        <c:v>215094</c:v>
                      </c:pt>
                      <c:pt idx="2">
                        <c:v>124517</c:v>
                      </c:pt>
                      <c:pt idx="3">
                        <c:v>-526713</c:v>
                      </c:pt>
                      <c:pt idx="4">
                        <c:v>-507535</c:v>
                      </c:pt>
                      <c:pt idx="5">
                        <c:v>20834</c:v>
                      </c:pt>
                      <c:pt idx="6">
                        <c:v>-235662</c:v>
                      </c:pt>
                      <c:pt idx="7">
                        <c:v>-738101</c:v>
                      </c:pt>
                      <c:pt idx="8">
                        <c:v>-183990</c:v>
                      </c:pt>
                      <c:pt idx="9">
                        <c:v>329125</c:v>
                      </c:pt>
                      <c:pt idx="10">
                        <c:v>-577943</c:v>
                      </c:pt>
                      <c:pt idx="11">
                        <c:v>-13551</c:v>
                      </c:pt>
                      <c:pt idx="12">
                        <c:v>-483280</c:v>
                      </c:pt>
                      <c:pt idx="13">
                        <c:v>62956</c:v>
                      </c:pt>
                      <c:pt idx="14">
                        <c:v>100806</c:v>
                      </c:pt>
                      <c:pt idx="15">
                        <c:v>347084</c:v>
                      </c:pt>
                      <c:pt idx="16">
                        <c:v>863182</c:v>
                      </c:pt>
                      <c:pt idx="17">
                        <c:v>581727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635-42AD-9715-B6A5ABF7CAEA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GRAPH!$T$2</c15:sqref>
                        </c15:formulaRef>
                      </c:ext>
                    </c:extLst>
                    <c:strCache>
                      <c:ptCount val="1"/>
                      <c:pt idx="0">
                        <c:v>2040 to 2045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GRAPH!$T$3:$T$20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-133149</c:v>
                      </c:pt>
                      <c:pt idx="1">
                        <c:v>-53452</c:v>
                      </c:pt>
                      <c:pt idx="2">
                        <c:v>213987</c:v>
                      </c:pt>
                      <c:pt idx="3">
                        <c:v>124386</c:v>
                      </c:pt>
                      <c:pt idx="4">
                        <c:v>-520159</c:v>
                      </c:pt>
                      <c:pt idx="5">
                        <c:v>-507869</c:v>
                      </c:pt>
                      <c:pt idx="6">
                        <c:v>21414</c:v>
                      </c:pt>
                      <c:pt idx="7">
                        <c:v>-234981</c:v>
                      </c:pt>
                      <c:pt idx="8">
                        <c:v>-736391</c:v>
                      </c:pt>
                      <c:pt idx="9">
                        <c:v>-181774</c:v>
                      </c:pt>
                      <c:pt idx="10">
                        <c:v>332019</c:v>
                      </c:pt>
                      <c:pt idx="11">
                        <c:v>-571639</c:v>
                      </c:pt>
                      <c:pt idx="12">
                        <c:v>-6316</c:v>
                      </c:pt>
                      <c:pt idx="13">
                        <c:v>-464584</c:v>
                      </c:pt>
                      <c:pt idx="14">
                        <c:v>76738</c:v>
                      </c:pt>
                      <c:pt idx="15">
                        <c:v>125084</c:v>
                      </c:pt>
                      <c:pt idx="16">
                        <c:v>330100</c:v>
                      </c:pt>
                      <c:pt idx="17">
                        <c:v>1023211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4635-42AD-9715-B6A5ABF7CAEA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GRAPH!$U$2</c15:sqref>
                        </c15:formulaRef>
                      </c:ext>
                    </c:extLst>
                    <c:strCache>
                      <c:ptCount val="1"/>
                      <c:pt idx="0">
                        <c:v>2045 to 2050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GRAPH!$U$3:$U$20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-104387</c:v>
                      </c:pt>
                      <c:pt idx="1">
                        <c:v>-131730</c:v>
                      </c:pt>
                      <c:pt idx="2">
                        <c:v>-53146</c:v>
                      </c:pt>
                      <c:pt idx="3">
                        <c:v>212847</c:v>
                      </c:pt>
                      <c:pt idx="4">
                        <c:v>123771</c:v>
                      </c:pt>
                      <c:pt idx="5">
                        <c:v>-522600</c:v>
                      </c:pt>
                      <c:pt idx="6">
                        <c:v>-509124</c:v>
                      </c:pt>
                      <c:pt idx="7">
                        <c:v>21916</c:v>
                      </c:pt>
                      <c:pt idx="8">
                        <c:v>-234459</c:v>
                      </c:pt>
                      <c:pt idx="9">
                        <c:v>-735563</c:v>
                      </c:pt>
                      <c:pt idx="10">
                        <c:v>-179065</c:v>
                      </c:pt>
                      <c:pt idx="11">
                        <c:v>334948</c:v>
                      </c:pt>
                      <c:pt idx="12">
                        <c:v>-563252</c:v>
                      </c:pt>
                      <c:pt idx="13">
                        <c:v>1920</c:v>
                      </c:pt>
                      <c:pt idx="14">
                        <c:v>-438503</c:v>
                      </c:pt>
                      <c:pt idx="15">
                        <c:v>92534</c:v>
                      </c:pt>
                      <c:pt idx="16">
                        <c:v>155291</c:v>
                      </c:pt>
                      <c:pt idx="17">
                        <c:v>857228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4635-42AD-9715-B6A5ABF7CAE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GRAPH!$V$2</c15:sqref>
                        </c15:formulaRef>
                      </c:ext>
                    </c:extLst>
                    <c:strCache>
                      <c:ptCount val="1"/>
                      <c:pt idx="0">
                        <c:v>2050 to 2055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GRAPH!$V$3:$V$20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-198134</c:v>
                      </c:pt>
                      <c:pt idx="1">
                        <c:v>-103287</c:v>
                      </c:pt>
                      <c:pt idx="2">
                        <c:v>-131018</c:v>
                      </c:pt>
                      <c:pt idx="3">
                        <c:v>-53034</c:v>
                      </c:pt>
                      <c:pt idx="4">
                        <c:v>210508</c:v>
                      </c:pt>
                      <c:pt idx="5">
                        <c:v>123557</c:v>
                      </c:pt>
                      <c:pt idx="6">
                        <c:v>-524291</c:v>
                      </c:pt>
                      <c:pt idx="7">
                        <c:v>-509137</c:v>
                      </c:pt>
                      <c:pt idx="8">
                        <c:v>22621</c:v>
                      </c:pt>
                      <c:pt idx="9">
                        <c:v>-234279</c:v>
                      </c:pt>
                      <c:pt idx="10">
                        <c:v>-734379</c:v>
                      </c:pt>
                      <c:pt idx="11">
                        <c:v>-175482</c:v>
                      </c:pt>
                      <c:pt idx="12">
                        <c:v>338106</c:v>
                      </c:pt>
                      <c:pt idx="13">
                        <c:v>-550813</c:v>
                      </c:pt>
                      <c:pt idx="14">
                        <c:v>11715</c:v>
                      </c:pt>
                      <c:pt idx="15">
                        <c:v>-397561</c:v>
                      </c:pt>
                      <c:pt idx="16">
                        <c:v>109197</c:v>
                      </c:pt>
                      <c:pt idx="17">
                        <c:v>588901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4635-42AD-9715-B6A5ABF7CAE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GRAPH!$W$2</c15:sqref>
                        </c15:formulaRef>
                      </c:ext>
                    </c:extLst>
                    <c:strCache>
                      <c:ptCount val="1"/>
                      <c:pt idx="0">
                        <c:v>2055 to 2060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GRAPH!$W$3:$W$20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-160319</c:v>
                      </c:pt>
                      <c:pt idx="1">
                        <c:v>-196123</c:v>
                      </c:pt>
                      <c:pt idx="2">
                        <c:v>-102721</c:v>
                      </c:pt>
                      <c:pt idx="3">
                        <c:v>-130255</c:v>
                      </c:pt>
                      <c:pt idx="4">
                        <c:v>-52692</c:v>
                      </c:pt>
                      <c:pt idx="5">
                        <c:v>211739</c:v>
                      </c:pt>
                      <c:pt idx="6">
                        <c:v>124155</c:v>
                      </c:pt>
                      <c:pt idx="7">
                        <c:v>-524515</c:v>
                      </c:pt>
                      <c:pt idx="8">
                        <c:v>-508632</c:v>
                      </c:pt>
                      <c:pt idx="9">
                        <c:v>23536</c:v>
                      </c:pt>
                      <c:pt idx="10">
                        <c:v>-233665</c:v>
                      </c:pt>
                      <c:pt idx="11">
                        <c:v>-731728</c:v>
                      </c:pt>
                      <c:pt idx="12">
                        <c:v>-170779</c:v>
                      </c:pt>
                      <c:pt idx="13">
                        <c:v>341501</c:v>
                      </c:pt>
                      <c:pt idx="14">
                        <c:v>-531189</c:v>
                      </c:pt>
                      <c:pt idx="15">
                        <c:v>24489</c:v>
                      </c:pt>
                      <c:pt idx="16">
                        <c:v>-325902</c:v>
                      </c:pt>
                      <c:pt idx="17">
                        <c:v>408431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4635-42AD-9715-B6A5ABF7CAE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GRAPH!$X$2</c15:sqref>
                        </c15:formulaRef>
                      </c:ext>
                    </c:extLst>
                    <c:strCache>
                      <c:ptCount val="1"/>
                      <c:pt idx="0">
                        <c:v>2060 to 2065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GRAPH!$X$3:$X$20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726</c:v>
                      </c:pt>
                      <c:pt idx="1">
                        <c:v>-158636</c:v>
                      </c:pt>
                      <c:pt idx="2">
                        <c:v>-195079</c:v>
                      </c:pt>
                      <c:pt idx="3">
                        <c:v>-102204</c:v>
                      </c:pt>
                      <c:pt idx="4">
                        <c:v>-128692</c:v>
                      </c:pt>
                      <c:pt idx="5">
                        <c:v>-52258</c:v>
                      </c:pt>
                      <c:pt idx="6">
                        <c:v>212782</c:v>
                      </c:pt>
                      <c:pt idx="7">
                        <c:v>124534</c:v>
                      </c:pt>
                      <c:pt idx="8">
                        <c:v>-524717</c:v>
                      </c:pt>
                      <c:pt idx="9">
                        <c:v>-508809</c:v>
                      </c:pt>
                      <c:pt idx="10">
                        <c:v>24681</c:v>
                      </c:pt>
                      <c:pt idx="11">
                        <c:v>-232338</c:v>
                      </c:pt>
                      <c:pt idx="12">
                        <c:v>-727504</c:v>
                      </c:pt>
                      <c:pt idx="13">
                        <c:v>-164585</c:v>
                      </c:pt>
                      <c:pt idx="14">
                        <c:v>344539</c:v>
                      </c:pt>
                      <c:pt idx="15">
                        <c:v>-497340</c:v>
                      </c:pt>
                      <c:pt idx="16">
                        <c:v>40306</c:v>
                      </c:pt>
                      <c:pt idx="17">
                        <c:v>-3119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4635-42AD-9715-B6A5ABF7CAE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GRAPH!$Y$2</c15:sqref>
                        </c15:formulaRef>
                      </c:ext>
                    </c:extLst>
                    <c:strCache>
                      <c:ptCount val="1"/>
                      <c:pt idx="0">
                        <c:v>2065 to 2070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GRAPH!$B$3:$B$20</c15:sqref>
                        </c15:formulaRef>
                      </c:ext>
                    </c:extLst>
                    <c:strCache>
                      <c:ptCount val="18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GRAPH!$Y$3:$Y$20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51298</c:v>
                      </c:pt>
                      <c:pt idx="1">
                        <c:v>776</c:v>
                      </c:pt>
                      <c:pt idx="2">
                        <c:v>-157794</c:v>
                      </c:pt>
                      <c:pt idx="3">
                        <c:v>-194139</c:v>
                      </c:pt>
                      <c:pt idx="4">
                        <c:v>-101121</c:v>
                      </c:pt>
                      <c:pt idx="5">
                        <c:v>-129245</c:v>
                      </c:pt>
                      <c:pt idx="6">
                        <c:v>-52274</c:v>
                      </c:pt>
                      <c:pt idx="7">
                        <c:v>213249</c:v>
                      </c:pt>
                      <c:pt idx="8">
                        <c:v>124694</c:v>
                      </c:pt>
                      <c:pt idx="9">
                        <c:v>-525966</c:v>
                      </c:pt>
                      <c:pt idx="10">
                        <c:v>-509100</c:v>
                      </c:pt>
                      <c:pt idx="11">
                        <c:v>26020</c:v>
                      </c:pt>
                      <c:pt idx="12">
                        <c:v>-230350</c:v>
                      </c:pt>
                      <c:pt idx="13">
                        <c:v>-720632</c:v>
                      </c:pt>
                      <c:pt idx="14">
                        <c:v>-155887</c:v>
                      </c:pt>
                      <c:pt idx="15">
                        <c:v>346185</c:v>
                      </c:pt>
                      <c:pt idx="16">
                        <c:v>-432996</c:v>
                      </c:pt>
                      <c:pt idx="17">
                        <c:v>33809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4635-42AD-9715-B6A5ABF7CAEA}"/>
                  </c:ext>
                </c:extLst>
              </c15:ser>
            </c15:filteredBarSeries>
          </c:ext>
        </c:extLst>
      </c:barChart>
      <c:catAx>
        <c:axId val="50518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91000"/>
        <c:crosses val="autoZero"/>
        <c:auto val="1"/>
        <c:lblAlgn val="ctr"/>
        <c:lblOffset val="100"/>
        <c:noMultiLvlLbl val="0"/>
      </c:catAx>
      <c:valAx>
        <c:axId val="505191000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of People (Millions)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59921240123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89688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0.24131</cdr:x>
      <cdr:y>0.17927</cdr:y>
    </cdr:from>
    <cdr:to>
      <cdr:x>0.75648</cdr:x>
      <cdr:y>0.29053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E5F88B-2BEB-1F29-24E7-DB28288DBE22}"/>
            </a:ext>
          </a:extLst>
        </cdr:cNvPr>
        <cdr:cNvSpPr txBox="1"/>
      </cdr:nvSpPr>
      <cdr:spPr>
        <a:xfrm xmlns:a="http://schemas.openxmlformats.org/drawingml/2006/main">
          <a:off x="860711" y="842136"/>
          <a:ext cx="1837494" cy="522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i="1" dirty="0"/>
            <a:t>Renters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0.22843</cdr:x>
      <cdr:y>0.17641</cdr:y>
    </cdr:from>
    <cdr:to>
      <cdr:x>0.84224</cdr:x>
      <cdr:y>0.28769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6C987A-09A4-7F77-F34C-D0B4113C49EF}"/>
            </a:ext>
          </a:extLst>
        </cdr:cNvPr>
        <cdr:cNvSpPr txBox="1"/>
      </cdr:nvSpPr>
      <cdr:spPr>
        <a:xfrm xmlns:a="http://schemas.openxmlformats.org/drawingml/2006/main">
          <a:off x="809200" y="828710"/>
          <a:ext cx="2174405" cy="522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i="1" dirty="0"/>
            <a:t>Homeowners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0.22987</cdr:x>
      <cdr:y>0.67973</cdr:y>
    </cdr:from>
    <cdr:to>
      <cdr:x>0.6573</cdr:x>
      <cdr:y>0.79131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B19E1C-BB06-F444-AD2B-C1466587FCBC}"/>
            </a:ext>
          </a:extLst>
        </cdr:cNvPr>
        <cdr:cNvSpPr txBox="1"/>
      </cdr:nvSpPr>
      <cdr:spPr>
        <a:xfrm xmlns:a="http://schemas.openxmlformats.org/drawingml/2006/main">
          <a:off x="988214" y="3184016"/>
          <a:ext cx="1837494" cy="522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i="1" dirty="0"/>
            <a:t>Renters</a:t>
          </a:r>
        </a:p>
      </cdr:txBody>
    </cdr:sp>
  </cdr:relSizeAnchor>
  <cdr:relSizeAnchor xmlns:cdr="http://schemas.openxmlformats.org/drawingml/2006/chartDrawing">
    <cdr:from>
      <cdr:x>0.38788</cdr:x>
      <cdr:y>0.38841</cdr:y>
    </cdr:from>
    <cdr:to>
      <cdr:x>0.89368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B762EB2-4004-DD44-8742-3BE832B5FBCC}"/>
            </a:ext>
          </a:extLst>
        </cdr:cNvPr>
        <cdr:cNvSpPr txBox="1"/>
      </cdr:nvSpPr>
      <cdr:spPr>
        <a:xfrm xmlns:a="http://schemas.openxmlformats.org/drawingml/2006/main">
          <a:off x="1667467" y="1819371"/>
          <a:ext cx="2174405" cy="522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i="1" dirty="0">
              <a:solidFill>
                <a:schemeClr val="bg1"/>
              </a:solidFill>
            </a:rPr>
            <a:t>Homeowners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0.65181</cdr:x>
      <cdr:y>0.36483</cdr:y>
    </cdr:from>
    <cdr:to>
      <cdr:x>0.92273</cdr:x>
      <cdr:y>0.53591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D97EB9-3745-D047-8229-9AC3C35FC859}"/>
            </a:ext>
          </a:extLst>
        </cdr:cNvPr>
        <cdr:cNvSpPr txBox="1"/>
      </cdr:nvSpPr>
      <cdr:spPr>
        <a:xfrm xmlns:a="http://schemas.openxmlformats.org/drawingml/2006/main">
          <a:off x="2503908" y="1737555"/>
          <a:ext cx="1040733" cy="814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C00000"/>
              </a:solidFill>
            </a:rPr>
            <a:t>Age</a:t>
          </a:r>
        </a:p>
        <a:p xmlns:a="http://schemas.openxmlformats.org/drawingml/2006/main">
          <a:pPr algn="ctr"/>
          <a:r>
            <a:rPr lang="en-US" sz="2000" b="1" dirty="0">
              <a:solidFill>
                <a:srgbClr val="C00000"/>
              </a:solidFill>
            </a:rPr>
            <a:t>60 to 79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4D09-BB32-E34C-9327-506B36837B6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F7F8C-EC6F-D84E-8846-6706440F5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2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Demographic Forces and Turning Points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A9A5E-93D0-4341-8874-245273F11796}" type="slidenum">
              <a:rPr lang="en-US"/>
              <a:pPr/>
              <a:t>1</a:t>
            </a:fld>
            <a:endParaRPr lang="en-US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80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0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6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3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7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1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Demographic Forces and Turning Points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A9A5E-93D0-4341-8874-245273F11796}" type="slidenum">
              <a:rPr lang="en-US"/>
              <a:pPr/>
              <a:t>2</a:t>
            </a:fld>
            <a:endParaRPr lang="en-US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522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6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Demographic Forces and Turning Points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A9A5E-93D0-4341-8874-245273F11796}" type="slidenum">
              <a:rPr lang="en-US"/>
              <a:pPr/>
              <a:t>22</a:t>
            </a:fld>
            <a:endParaRPr lang="en-US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685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Demographic Forces and Turning Points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A9A5E-93D0-4341-8874-245273F11796}" type="slidenum">
              <a:rPr lang="en-US"/>
              <a:pPr/>
              <a:t>7</a:t>
            </a:fld>
            <a:endParaRPr lang="en-US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69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CFCF-D413-A340-9BB7-DCFD67F95A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E940-D60C-F543-A9B7-6C9CE92776D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AF9B-FA91-2040-AF7F-021EAEEF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0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ag.ca.gov/33rd-annual-demographic-workshop" TargetMode="Externa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ag.ca.gov/33rd-annual-demographic-workshop" TargetMode="External"/><Relationship Id="rId4" Type="http://schemas.openxmlformats.org/officeDocument/2006/relationships/chart" Target="../charts/char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ag.ca.gov/33rd-annual-demographic-workshop" TargetMode="External"/><Relationship Id="rId4" Type="http://schemas.openxmlformats.org/officeDocument/2006/relationships/chart" Target="../charts/char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hpark.planner@gmail.com" TargetMode="External"/><Relationship Id="rId2" Type="http://schemas.openxmlformats.org/officeDocument/2006/relationships/hyperlink" Target="mailto:jhpark.planner@khu.ac.k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9DC54-1CF1-85AC-96F1-9B99CE766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5" t="2095" r="41657" b="86795"/>
          <a:stretch/>
        </p:blipFill>
        <p:spPr>
          <a:xfrm>
            <a:off x="5298066" y="123615"/>
            <a:ext cx="1595868" cy="726558"/>
          </a:xfrm>
          <a:prstGeom prst="rect">
            <a:avLst/>
          </a:prstGeom>
          <a:ln w="63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0301" y="1788258"/>
            <a:ext cx="11431398" cy="181081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Age and Cohort-based Measures of Ageing-in-Place: 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Understanding Trajectory of Moves and Spatial Distribution of Seniors in South Korea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DBBC5D-6EB3-4B7F-918C-7238BC10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67" y="770163"/>
            <a:ext cx="8769267" cy="6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UK-South Korea</a:t>
            </a:r>
          </a:p>
          <a:p>
            <a:pPr algn="ctr">
              <a:spcBef>
                <a:spcPct val="20000"/>
              </a:spcBef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Ageing in Place Research Network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3749A02-F039-49A7-B4FC-355AE49F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35" y="4242978"/>
            <a:ext cx="6418730" cy="19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ko-KR" sz="2400" b="1" dirty="0" err="1">
                <a:ea typeface="KoPubDotum Bold" panose="02020603020101020101" pitchFamily="18" charset="-127"/>
                <a:cs typeface="ＭＳ Ｐゴシック" charset="-128"/>
              </a:rPr>
              <a:t>JungHo</a:t>
            </a:r>
            <a:r>
              <a:rPr lang="en-US" altLang="ko-KR" sz="2400" b="1" dirty="0">
                <a:ea typeface="KoPubDotum Bold" panose="02020603020101020101" pitchFamily="18" charset="-127"/>
                <a:cs typeface="ＭＳ Ｐゴシック" charset="-128"/>
              </a:rPr>
              <a:t> Park &amp; </a:t>
            </a:r>
            <a:r>
              <a:rPr lang="en-US" altLang="ko-KR" sz="2400" b="1" dirty="0" err="1">
                <a:ea typeface="KoPubDotum Bold" panose="02020603020101020101" pitchFamily="18" charset="-127"/>
                <a:cs typeface="ＭＳ Ｐゴシック" charset="-128"/>
              </a:rPr>
              <a:t>Taegyun</a:t>
            </a:r>
            <a:r>
              <a:rPr lang="en-US" altLang="ko-KR" sz="2400" b="1" dirty="0">
                <a:ea typeface="KoPubDotum Bold" panose="02020603020101020101" pitchFamily="18" charset="-127"/>
                <a:cs typeface="ＭＳ Ｐゴシック" charset="-128"/>
              </a:rPr>
              <a:t> </a:t>
            </a:r>
            <a:r>
              <a:rPr lang="en-US" altLang="ko-KR" sz="2400" b="1" dirty="0" err="1">
                <a:ea typeface="KoPubDotum Bold" panose="02020603020101020101" pitchFamily="18" charset="-127"/>
                <a:cs typeface="ＭＳ Ｐゴシック" charset="-128"/>
              </a:rPr>
              <a:t>Yim</a:t>
            </a:r>
            <a:endParaRPr lang="en-US" altLang="ko-KR" sz="2400" b="1" dirty="0">
              <a:ea typeface="KoPubDotum Bold" panose="02020603020101020101" pitchFamily="18" charset="-127"/>
              <a:cs typeface="ＭＳ Ｐゴシック" charset="-128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cs typeface="ＭＳ Ｐゴシック" charset="-128"/>
              </a:rPr>
              <a:t>Kyung </a:t>
            </a:r>
            <a:r>
              <a:rPr lang="en-US" altLang="ko-KR" b="1" dirty="0" err="1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cs typeface="ＭＳ Ｐゴシック" charset="-128"/>
              </a:rPr>
              <a:t>Hee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cs typeface="ＭＳ Ｐゴシック" charset="-128"/>
              </a:rPr>
              <a:t> University</a:t>
            </a:r>
          </a:p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Dept. of Housing &amp; Interior Design</a:t>
            </a:r>
          </a:p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BK21 Four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AgeTech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-Service Convergence Major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934C1-3453-4C66-9B2A-29C690BB5257}"/>
              </a:ext>
            </a:extLst>
          </p:cNvPr>
          <p:cNvCxnSpPr>
            <a:cxnSpLocks/>
          </p:cNvCxnSpPr>
          <p:nvPr/>
        </p:nvCxnSpPr>
        <p:spPr>
          <a:xfrm>
            <a:off x="0" y="1358956"/>
            <a:ext cx="12192000" cy="0"/>
          </a:xfrm>
          <a:prstGeom prst="line">
            <a:avLst/>
          </a:prstGeom>
          <a:ln w="31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4FC7C2-B712-4844-B1CA-E2749764682D}"/>
              </a:ext>
            </a:extLst>
          </p:cNvPr>
          <p:cNvCxnSpPr>
            <a:cxnSpLocks/>
          </p:cNvCxnSpPr>
          <p:nvPr/>
        </p:nvCxnSpPr>
        <p:spPr>
          <a:xfrm>
            <a:off x="0" y="159632"/>
            <a:ext cx="12192000" cy="0"/>
          </a:xfrm>
          <a:prstGeom prst="line">
            <a:avLst/>
          </a:prstGeom>
          <a:ln w="31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255765EE-3211-3AAA-8D45-9AC51138DE94}"/>
              </a:ext>
            </a:extLst>
          </p:cNvPr>
          <p:cNvGrpSpPr/>
          <p:nvPr/>
        </p:nvGrpSpPr>
        <p:grpSpPr>
          <a:xfrm>
            <a:off x="4555513" y="6237243"/>
            <a:ext cx="3080974" cy="471741"/>
            <a:chOff x="5471111" y="1158595"/>
            <a:chExt cx="1424989" cy="218187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EC0ACC90-9A8C-0B3F-7DCE-AE6C7DF48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046" t="11781" r="6922" b="77632"/>
            <a:stretch/>
          </p:blipFill>
          <p:spPr>
            <a:xfrm>
              <a:off x="6429375" y="1158595"/>
              <a:ext cx="466725" cy="218187"/>
            </a:xfrm>
            <a:prstGeom prst="rect">
              <a:avLst/>
            </a:prstGeom>
          </p:spPr>
        </p:pic>
        <p:pic>
          <p:nvPicPr>
            <p:cNvPr id="6" name="그림 3">
              <a:extLst>
                <a:ext uri="{FF2B5EF4-FFF2-40B4-BE49-F238E27FC236}">
                  <a16:creationId xmlns:a16="http://schemas.microsoft.com/office/drawing/2014/main" id="{6E64EA77-F608-B4FD-BED7-ED4C949BE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11" y="1159818"/>
              <a:ext cx="886636" cy="21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7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C7FB5FF-7BE6-EA9F-1D80-EF4C2362791A}"/>
              </a:ext>
            </a:extLst>
          </p:cNvPr>
          <p:cNvSpPr/>
          <p:nvPr/>
        </p:nvSpPr>
        <p:spPr>
          <a:xfrm>
            <a:off x="8419237" y="3296019"/>
            <a:ext cx="3395685" cy="2936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71316C-BEF5-4169-B94A-D57029A7CA5B}"/>
              </a:ext>
            </a:extLst>
          </p:cNvPr>
          <p:cNvSpPr/>
          <p:nvPr/>
        </p:nvSpPr>
        <p:spPr>
          <a:xfrm>
            <a:off x="353291" y="3296019"/>
            <a:ext cx="3395685" cy="2936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838709" cy="552958"/>
          </a:xfrm>
        </p:spPr>
        <p:txBody>
          <a:bodyPr>
            <a:noAutofit/>
          </a:bodyPr>
          <a:lstStyle/>
          <a:p>
            <a:pPr algn="l"/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ko-KR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9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ko-KR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900" b="1" dirty="0"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  <a:r>
              <a:rPr lang="ko-KR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Quasi-panel Data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from Korean Census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406FAD7-8AC5-9941-1455-3003EAA1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2CCC7-1B57-33DD-4B42-EBEE485651D0}"/>
              </a:ext>
            </a:extLst>
          </p:cNvPr>
          <p:cNvSpPr txBox="1"/>
          <p:nvPr/>
        </p:nvSpPr>
        <p:spPr>
          <a:xfrm>
            <a:off x="353290" y="1244106"/>
            <a:ext cx="11627215" cy="154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Korean Census, this study attempts to build </a:t>
            </a:r>
            <a:r>
              <a:rPr lang="en-US" sz="27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quasi-panel data from pooled cross-sectional Censuses </a:t>
            </a:r>
            <a:r>
              <a:rPr lang="en-US" sz="2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old age groups and cohorts, which is based on the fact </a:t>
            </a:r>
            <a:r>
              <a:rPr lang="en-US" sz="27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 group and birth cohort are different notions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36AF5A-84A1-BA2B-F59C-74BD09CB1DCB}"/>
              </a:ext>
            </a:extLst>
          </p:cNvPr>
          <p:cNvSpPr txBox="1">
            <a:spLocks/>
          </p:cNvSpPr>
          <p:nvPr/>
        </p:nvSpPr>
        <p:spPr>
          <a:xfrm>
            <a:off x="943224" y="3040671"/>
            <a:ext cx="2263398" cy="5529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2010 Census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D86E61-262D-18E2-8AA8-93C2080FF1FC}"/>
              </a:ext>
            </a:extLst>
          </p:cNvPr>
          <p:cNvSpPr txBox="1">
            <a:spLocks/>
          </p:cNvSpPr>
          <p:nvPr/>
        </p:nvSpPr>
        <p:spPr>
          <a:xfrm>
            <a:off x="8985380" y="3040671"/>
            <a:ext cx="2263398" cy="5529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2020 Census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E58FF-EA8D-80C0-2F7D-E5F3BB6E2DB6}"/>
              </a:ext>
            </a:extLst>
          </p:cNvPr>
          <p:cNvSpPr/>
          <p:nvPr/>
        </p:nvSpPr>
        <p:spPr>
          <a:xfrm>
            <a:off x="8709760" y="3948261"/>
            <a:ext cx="2814638" cy="823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Age 75 to 84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38CB4-B1CC-B158-274D-AA2614229696}"/>
              </a:ext>
            </a:extLst>
          </p:cNvPr>
          <p:cNvSpPr/>
          <p:nvPr/>
        </p:nvSpPr>
        <p:spPr>
          <a:xfrm>
            <a:off x="661941" y="5168329"/>
            <a:ext cx="2814638" cy="823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Age 65 to 74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DBDB6F-D9E3-9A8E-BE4F-7FDBB3837DAE}"/>
              </a:ext>
            </a:extLst>
          </p:cNvPr>
          <p:cNvSpPr/>
          <p:nvPr/>
        </p:nvSpPr>
        <p:spPr>
          <a:xfrm>
            <a:off x="8709760" y="5168329"/>
            <a:ext cx="2814638" cy="823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Age 65 to 74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BC866A-7725-3FD5-179F-2AA43D17E86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476579" y="5580211"/>
            <a:ext cx="523318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283486-E517-1DCC-4DCC-94A2759C64DF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3476579" y="4360143"/>
            <a:ext cx="5233181" cy="12200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BD0E95C-8276-8099-DC2C-5F9315E62280}"/>
              </a:ext>
            </a:extLst>
          </p:cNvPr>
          <p:cNvSpPr txBox="1">
            <a:spLocks/>
          </p:cNvSpPr>
          <p:nvPr/>
        </p:nvSpPr>
        <p:spPr>
          <a:xfrm rot="20779423">
            <a:off x="3280735" y="3907020"/>
            <a:ext cx="5297564" cy="1076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Indirectly Following Cohorts</a:t>
            </a:r>
          </a:p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(Quasi-panel)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6B3F44B-3790-78F2-5162-DA7490458F91}"/>
              </a:ext>
            </a:extLst>
          </p:cNvPr>
          <p:cNvSpPr txBox="1">
            <a:spLocks/>
          </p:cNvSpPr>
          <p:nvPr/>
        </p:nvSpPr>
        <p:spPr>
          <a:xfrm>
            <a:off x="4103846" y="5611800"/>
            <a:ext cx="4057846" cy="823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Comparing the Same </a:t>
            </a:r>
          </a:p>
          <a:p>
            <a:pPr algn="ctr"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Old Age Group</a:t>
            </a:r>
          </a:p>
        </p:txBody>
      </p:sp>
    </p:spTree>
    <p:extLst>
      <p:ext uri="{BB962C8B-B14F-4D97-AF65-F5344CB8AC3E}">
        <p14:creationId xmlns:p14="http://schemas.microsoft.com/office/powerpoint/2010/main" val="344746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2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Migration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Used to Typologize Baby Boomers’ AIP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1C83431-C9F6-8915-DF90-A8C59646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DC9373-F2BE-5B9F-161D-512FFC4DD38D}"/>
              </a:ext>
            </a:extLst>
          </p:cNvPr>
          <p:cNvSpPr txBox="1">
            <a:spLocks/>
          </p:cNvSpPr>
          <p:nvPr/>
        </p:nvSpPr>
        <p:spPr>
          <a:xfrm>
            <a:off x="469004" y="1326523"/>
            <a:ext cx="11253991" cy="51663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Two questionnaires relate to migration and residential mobility among old age groups (65+) and Baby Boomers:</a:t>
            </a:r>
          </a:p>
          <a:p>
            <a:pPr>
              <a:lnSpc>
                <a:spcPct val="120000"/>
              </a:lnSpc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Lifetime migration: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hometown vs. current place of residence</a:t>
            </a:r>
            <a:b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Do Korean Baby Boomers return back to their hometown?</a:t>
            </a: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Recent migration: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residence 5 years ago vs. current residence</a:t>
            </a:r>
            <a:b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Do Korean Baby Boomers move as they retire in 50s?</a:t>
            </a: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5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% of Population Living in the Same House as 5 Years Ago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A56090B-C39E-C16B-4AB6-68F10C19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8BE8A9-5CC3-453D-ABC6-EC651CAF4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87247"/>
              </p:ext>
            </p:extLst>
          </p:nvPr>
        </p:nvGraphicFramePr>
        <p:xfrm>
          <a:off x="57381" y="951571"/>
          <a:ext cx="11549901" cy="560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69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% of Population Living in the Same House as 5 Years Ago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A56090B-C39E-C16B-4AB6-68F10C19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8BE8A9-5CC3-453D-ABC6-EC651CAF4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635307"/>
              </p:ext>
            </p:extLst>
          </p:nvPr>
        </p:nvGraphicFramePr>
        <p:xfrm>
          <a:off x="57381" y="951571"/>
          <a:ext cx="11549901" cy="560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8BDC7E9-6C81-71D1-FD4E-42CF7FEB077D}"/>
              </a:ext>
            </a:extLst>
          </p:cNvPr>
          <p:cNvSpPr/>
          <p:nvPr/>
        </p:nvSpPr>
        <p:spPr>
          <a:xfrm rot="20154552">
            <a:off x="6061829" y="1697095"/>
            <a:ext cx="3749040" cy="19244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14378">
            <a:extLst>
              <a:ext uri="{FF2B5EF4-FFF2-40B4-BE49-F238E27FC236}">
                <a16:creationId xmlns:a16="http://schemas.microsoft.com/office/drawing/2014/main" id="{FC4D2E84-F968-696A-F426-31A8E2F1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82" y="2584588"/>
            <a:ext cx="97121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2000</a:t>
            </a:r>
          </a:p>
        </p:txBody>
      </p:sp>
      <p:sp>
        <p:nvSpPr>
          <p:cNvPr id="7" name="TextBox 14378">
            <a:extLst>
              <a:ext uri="{FF2B5EF4-FFF2-40B4-BE49-F238E27FC236}">
                <a16:creationId xmlns:a16="http://schemas.microsoft.com/office/drawing/2014/main" id="{6BD619D8-449E-0AAC-1D1E-796BFF86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039" y="2153615"/>
            <a:ext cx="97121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2005</a:t>
            </a:r>
          </a:p>
        </p:txBody>
      </p:sp>
      <p:sp>
        <p:nvSpPr>
          <p:cNvPr id="8" name="TextBox 14378">
            <a:extLst>
              <a:ext uri="{FF2B5EF4-FFF2-40B4-BE49-F238E27FC236}">
                <a16:creationId xmlns:a16="http://schemas.microsoft.com/office/drawing/2014/main" id="{18E4623F-8E03-36B8-B676-75F963C50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614" y="1842212"/>
            <a:ext cx="97121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2010</a:t>
            </a:r>
          </a:p>
        </p:txBody>
      </p:sp>
      <p:sp>
        <p:nvSpPr>
          <p:cNvPr id="9" name="TextBox 14378">
            <a:extLst>
              <a:ext uri="{FF2B5EF4-FFF2-40B4-BE49-F238E27FC236}">
                <a16:creationId xmlns:a16="http://schemas.microsoft.com/office/drawing/2014/main" id="{8C3F6FAA-9D4B-E258-3A37-C707B6E1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062" y="1559306"/>
            <a:ext cx="97121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2015</a:t>
            </a:r>
          </a:p>
        </p:txBody>
      </p:sp>
      <p:sp>
        <p:nvSpPr>
          <p:cNvPr id="10" name="TextBox 14378">
            <a:extLst>
              <a:ext uri="{FF2B5EF4-FFF2-40B4-BE49-F238E27FC236}">
                <a16:creationId xmlns:a16="http://schemas.microsoft.com/office/drawing/2014/main" id="{30F90012-E23D-ECE7-B238-34EB8929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15" y="1258852"/>
            <a:ext cx="3936511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Spotting Baby Boomers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in Each Survey Year</a:t>
            </a:r>
          </a:p>
        </p:txBody>
      </p:sp>
    </p:spTree>
    <p:extLst>
      <p:ext uri="{BB962C8B-B14F-4D97-AF65-F5344CB8AC3E}">
        <p14:creationId xmlns:p14="http://schemas.microsoft.com/office/powerpoint/2010/main" val="178966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% of Population Living in the Same House as 5 Years Ago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A56090B-C39E-C16B-4AB6-68F10C19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0F7DB83-B957-1338-BC8C-7C702AAA4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23130"/>
              </p:ext>
            </p:extLst>
          </p:nvPr>
        </p:nvGraphicFramePr>
        <p:xfrm>
          <a:off x="57381" y="1015757"/>
          <a:ext cx="11416551" cy="53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2E45741-1AC5-DC64-0C95-AF306D2FB0D6}"/>
              </a:ext>
            </a:extLst>
          </p:cNvPr>
          <p:cNvSpPr/>
          <p:nvPr/>
        </p:nvSpPr>
        <p:spPr>
          <a:xfrm>
            <a:off x="699406" y="5990252"/>
            <a:ext cx="10755864" cy="267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69905F-3365-5313-8822-3DE713218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225"/>
          <a:stretch/>
        </p:blipFill>
        <p:spPr>
          <a:xfrm>
            <a:off x="65317" y="5978194"/>
            <a:ext cx="11552921" cy="379995"/>
          </a:xfrm>
          <a:prstGeom prst="rect">
            <a:avLst/>
          </a:prstGeom>
        </p:spPr>
      </p:pic>
      <p:sp>
        <p:nvSpPr>
          <p:cNvPr id="3" name="TextBox 14378">
            <a:extLst>
              <a:ext uri="{FF2B5EF4-FFF2-40B4-BE49-F238E27FC236}">
                <a16:creationId xmlns:a16="http://schemas.microsoft.com/office/drawing/2014/main" id="{36E1FDE5-5D38-DF00-693B-14D0C2D8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73" y="1258852"/>
            <a:ext cx="488088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Connecting Baby Boomer Spots</a:t>
            </a:r>
          </a:p>
        </p:txBody>
      </p:sp>
    </p:spTree>
    <p:extLst>
      <p:ext uri="{BB962C8B-B14F-4D97-AF65-F5344CB8AC3E}">
        <p14:creationId xmlns:p14="http://schemas.microsoft.com/office/powerpoint/2010/main" val="261075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% of Population Living in the Same House as 5 Years Ago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A56090B-C39E-C16B-4AB6-68F10C19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6749A9-87A8-4580-83D1-DE43D538D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93407"/>
              </p:ext>
            </p:extLst>
          </p:nvPr>
        </p:nvGraphicFramePr>
        <p:xfrm>
          <a:off x="76043" y="1043874"/>
          <a:ext cx="11416551" cy="53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367F339-0AF0-2144-48EB-1C9ED06F817A}"/>
              </a:ext>
            </a:extLst>
          </p:cNvPr>
          <p:cNvSpPr/>
          <p:nvPr/>
        </p:nvSpPr>
        <p:spPr>
          <a:xfrm>
            <a:off x="699406" y="5990252"/>
            <a:ext cx="10755864" cy="267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EAEE2-6C76-F04E-2F26-EA852E3ED8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225"/>
          <a:stretch/>
        </p:blipFill>
        <p:spPr>
          <a:xfrm>
            <a:off x="65317" y="5978194"/>
            <a:ext cx="11552921" cy="379995"/>
          </a:xfrm>
          <a:prstGeom prst="rect">
            <a:avLst/>
          </a:prstGeom>
        </p:spPr>
      </p:pic>
      <p:sp>
        <p:nvSpPr>
          <p:cNvPr id="7" name="TextBox 14378">
            <a:extLst>
              <a:ext uri="{FF2B5EF4-FFF2-40B4-BE49-F238E27FC236}">
                <a16:creationId xmlns:a16="http://schemas.microsoft.com/office/drawing/2014/main" id="{7D59C510-CDBA-E40F-5904-2BDF9A3B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73" y="1258852"/>
            <a:ext cx="488088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Connecting Baby Boomer Spots</a:t>
            </a:r>
          </a:p>
        </p:txBody>
      </p:sp>
    </p:spTree>
    <p:extLst>
      <p:ext uri="{BB962C8B-B14F-4D97-AF65-F5344CB8AC3E}">
        <p14:creationId xmlns:p14="http://schemas.microsoft.com/office/powerpoint/2010/main" val="25743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% of Population Living in the Same House as 5 Years Ago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A56090B-C39E-C16B-4AB6-68F10C19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16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422517-CFC3-49E7-A0FF-A6D13853D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85394"/>
              </p:ext>
            </p:extLst>
          </p:nvPr>
        </p:nvGraphicFramePr>
        <p:xfrm>
          <a:off x="72580" y="1054034"/>
          <a:ext cx="11420014" cy="53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A2BCF95-3B66-1C1B-986D-07B8A5D7B168}"/>
              </a:ext>
            </a:extLst>
          </p:cNvPr>
          <p:cNvSpPr/>
          <p:nvPr/>
        </p:nvSpPr>
        <p:spPr>
          <a:xfrm>
            <a:off x="699406" y="5990252"/>
            <a:ext cx="10755864" cy="267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45E03-E2C8-62EA-29E3-FDBEAABCA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225"/>
          <a:stretch/>
        </p:blipFill>
        <p:spPr>
          <a:xfrm>
            <a:off x="65317" y="5978194"/>
            <a:ext cx="11552921" cy="379995"/>
          </a:xfrm>
          <a:prstGeom prst="rect">
            <a:avLst/>
          </a:prstGeom>
        </p:spPr>
      </p:pic>
      <p:sp>
        <p:nvSpPr>
          <p:cNvPr id="3" name="TextBox 14378">
            <a:extLst>
              <a:ext uri="{FF2B5EF4-FFF2-40B4-BE49-F238E27FC236}">
                <a16:creationId xmlns:a16="http://schemas.microsoft.com/office/drawing/2014/main" id="{839F9B56-FEB1-43AA-C36B-1BCFEB31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73" y="1258852"/>
            <a:ext cx="488088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ko-KR" sz="2400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Other Generations Too</a:t>
            </a:r>
          </a:p>
        </p:txBody>
      </p:sp>
    </p:spTree>
    <p:extLst>
      <p:ext uri="{BB962C8B-B14F-4D97-AF65-F5344CB8AC3E}">
        <p14:creationId xmlns:p14="http://schemas.microsoft.com/office/powerpoint/2010/main" val="267419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838709" cy="552958"/>
          </a:xfrm>
        </p:spPr>
        <p:txBody>
          <a:bodyPr>
            <a:no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Seniors while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Baby Boomers in S. Korea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D6E2299-8F5D-74BD-73FA-E9411343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17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28092E-BFFC-4620-A348-FACAEFB86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986821"/>
              </p:ext>
            </p:extLst>
          </p:nvPr>
        </p:nvGraphicFramePr>
        <p:xfrm>
          <a:off x="1762640" y="1590040"/>
          <a:ext cx="8435292" cy="54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38CE59-738A-2CAD-6FAF-3CB39FEC78CD}"/>
              </a:ext>
            </a:extLst>
          </p:cNvPr>
          <p:cNvCxnSpPr>
            <a:cxnSpLocks/>
          </p:cNvCxnSpPr>
          <p:nvPr/>
        </p:nvCxnSpPr>
        <p:spPr>
          <a:xfrm flipV="1">
            <a:off x="3015062" y="3286760"/>
            <a:ext cx="931676" cy="9899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B4AB31-97A7-0FE5-68D6-F9FD4091DB8D}"/>
              </a:ext>
            </a:extLst>
          </p:cNvPr>
          <p:cNvCxnSpPr>
            <a:cxnSpLocks/>
          </p:cNvCxnSpPr>
          <p:nvPr/>
        </p:nvCxnSpPr>
        <p:spPr>
          <a:xfrm>
            <a:off x="6572107" y="3367340"/>
            <a:ext cx="1442838" cy="4610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670FEA-EC51-74E7-0E55-5D71B148E22A}"/>
              </a:ext>
            </a:extLst>
          </p:cNvPr>
          <p:cNvCxnSpPr>
            <a:cxnSpLocks/>
          </p:cNvCxnSpPr>
          <p:nvPr/>
        </p:nvCxnSpPr>
        <p:spPr>
          <a:xfrm>
            <a:off x="8451648" y="3367340"/>
            <a:ext cx="1442838" cy="4610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88AB0DD-A834-5F1F-34F3-E27D0CC11DA8}"/>
              </a:ext>
            </a:extLst>
          </p:cNvPr>
          <p:cNvSpPr txBox="1">
            <a:spLocks/>
          </p:cNvSpPr>
          <p:nvPr/>
        </p:nvSpPr>
        <p:spPr>
          <a:xfrm>
            <a:off x="2907263" y="2492533"/>
            <a:ext cx="1730355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 Measure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E7C244-6677-5DF6-C6FD-756D1A361E40}"/>
              </a:ext>
            </a:extLst>
          </p:cNvPr>
          <p:cNvSpPr txBox="1">
            <a:spLocks/>
          </p:cNvSpPr>
          <p:nvPr/>
        </p:nvSpPr>
        <p:spPr>
          <a:xfrm>
            <a:off x="7442712" y="2492533"/>
            <a:ext cx="1730355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741BC3-F035-A604-9BE2-B5F000038521}"/>
              </a:ext>
            </a:extLst>
          </p:cNvPr>
          <p:cNvSpPr txBox="1">
            <a:spLocks/>
          </p:cNvSpPr>
          <p:nvPr/>
        </p:nvSpPr>
        <p:spPr>
          <a:xfrm>
            <a:off x="2057798" y="1125082"/>
            <a:ext cx="8140134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** Recent 5-year Migration in the Nation as a Whole **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5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39" y="277055"/>
            <a:ext cx="11667235" cy="552958"/>
          </a:xfrm>
        </p:spPr>
        <p:txBody>
          <a:bodyPr>
            <a:no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Seniors &amp; Baby Boomers </a:t>
            </a:r>
            <a:r>
              <a:rPr lang="en-US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in Rural Areas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3930006-A421-F363-07A2-D6128BA6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18</a:t>
            </a:fld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JungHo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dirty="0" err="1">
                <a:solidFill>
                  <a:srgbClr val="0070C0"/>
                </a:solidFill>
              </a:rPr>
              <a:t>Taegyun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573638-B0CC-48AD-89D6-77E039054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12841"/>
              </p:ext>
            </p:extLst>
          </p:nvPr>
        </p:nvGraphicFramePr>
        <p:xfrm>
          <a:off x="6309360" y="1875846"/>
          <a:ext cx="5711166" cy="479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CD3C02E-4A81-487D-833B-4B47367AC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836559"/>
              </p:ext>
            </p:extLst>
          </p:nvPr>
        </p:nvGraphicFramePr>
        <p:xfrm>
          <a:off x="171475" y="1852812"/>
          <a:ext cx="5711166" cy="479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092AEEA4-44DE-1650-3B40-276A058A7330}"/>
              </a:ext>
            </a:extLst>
          </p:cNvPr>
          <p:cNvSpPr txBox="1">
            <a:spLocks/>
          </p:cNvSpPr>
          <p:nvPr/>
        </p:nvSpPr>
        <p:spPr>
          <a:xfrm>
            <a:off x="657225" y="1409549"/>
            <a:ext cx="5225415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Seoul (Urban Area) Similar to the Nation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9C24E1F-E8D0-7E37-1C05-4026DAE95FE1}"/>
              </a:ext>
            </a:extLst>
          </p:cNvPr>
          <p:cNvSpPr txBox="1">
            <a:spLocks/>
          </p:cNvSpPr>
          <p:nvPr/>
        </p:nvSpPr>
        <p:spPr>
          <a:xfrm>
            <a:off x="7392481" y="1409549"/>
            <a:ext cx="436264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Jeonbuk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(Rural Area)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BC83FF-2340-48C9-97FD-A0BFD28E6131}"/>
              </a:ext>
            </a:extLst>
          </p:cNvPr>
          <p:cNvCxnSpPr>
            <a:cxnSpLocks/>
          </p:cNvCxnSpPr>
          <p:nvPr/>
        </p:nvCxnSpPr>
        <p:spPr>
          <a:xfrm flipV="1">
            <a:off x="1054182" y="5140016"/>
            <a:ext cx="931676" cy="3509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F7357F-1DB6-317C-7757-6F722B86CA25}"/>
              </a:ext>
            </a:extLst>
          </p:cNvPr>
          <p:cNvCxnSpPr>
            <a:cxnSpLocks/>
          </p:cNvCxnSpPr>
          <p:nvPr/>
        </p:nvCxnSpPr>
        <p:spPr>
          <a:xfrm>
            <a:off x="3644666" y="3516868"/>
            <a:ext cx="915813" cy="4610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6402F8A-4C95-2B2D-CB1B-8C34F4D941C5}"/>
              </a:ext>
            </a:extLst>
          </p:cNvPr>
          <p:cNvSpPr txBox="1">
            <a:spLocks/>
          </p:cNvSpPr>
          <p:nvPr/>
        </p:nvSpPr>
        <p:spPr>
          <a:xfrm>
            <a:off x="747743" y="2706772"/>
            <a:ext cx="1544556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D7CDAA2-E2C8-6F45-A738-7E1B56A34F53}"/>
              </a:ext>
            </a:extLst>
          </p:cNvPr>
          <p:cNvSpPr txBox="1">
            <a:spLocks/>
          </p:cNvSpPr>
          <p:nvPr/>
        </p:nvSpPr>
        <p:spPr>
          <a:xfrm>
            <a:off x="3947946" y="2706772"/>
            <a:ext cx="1294614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A2BC00-097B-A8E8-D92B-FC9039D17120}"/>
              </a:ext>
            </a:extLst>
          </p:cNvPr>
          <p:cNvCxnSpPr>
            <a:cxnSpLocks/>
          </p:cNvCxnSpPr>
          <p:nvPr/>
        </p:nvCxnSpPr>
        <p:spPr>
          <a:xfrm>
            <a:off x="4763653" y="3516868"/>
            <a:ext cx="915813" cy="4610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A794B9-552C-0413-1B73-EEBE98C8FE03}"/>
              </a:ext>
            </a:extLst>
          </p:cNvPr>
          <p:cNvCxnSpPr>
            <a:cxnSpLocks/>
          </p:cNvCxnSpPr>
          <p:nvPr/>
        </p:nvCxnSpPr>
        <p:spPr>
          <a:xfrm flipV="1">
            <a:off x="7119876" y="2687554"/>
            <a:ext cx="622044" cy="11802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9EC2B1-88C7-95A6-BE12-80F26E31599F}"/>
              </a:ext>
            </a:extLst>
          </p:cNvPr>
          <p:cNvCxnSpPr>
            <a:cxnSpLocks/>
          </p:cNvCxnSpPr>
          <p:nvPr/>
        </p:nvCxnSpPr>
        <p:spPr>
          <a:xfrm flipV="1">
            <a:off x="9647509" y="3800590"/>
            <a:ext cx="879527" cy="4171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26D8D9-DD12-DE8B-0B10-227B44893CE2}"/>
              </a:ext>
            </a:extLst>
          </p:cNvPr>
          <p:cNvCxnSpPr>
            <a:cxnSpLocks/>
          </p:cNvCxnSpPr>
          <p:nvPr/>
        </p:nvCxnSpPr>
        <p:spPr>
          <a:xfrm flipV="1">
            <a:off x="10951874" y="3800590"/>
            <a:ext cx="879527" cy="4171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694B38F-7BC0-A931-08E0-A65368563871}"/>
              </a:ext>
            </a:extLst>
          </p:cNvPr>
          <p:cNvSpPr txBox="1">
            <a:spLocks/>
          </p:cNvSpPr>
          <p:nvPr/>
        </p:nvSpPr>
        <p:spPr>
          <a:xfrm>
            <a:off x="4319798" y="935707"/>
            <a:ext cx="436264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** Recent 5-year Migration **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9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0" y="317240"/>
            <a:ext cx="11838709" cy="5529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17 Largest Cities and Provinces Categorized by 2 Types of Migration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7D02E8F-851B-9574-1F11-5D728AA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19</a:t>
            </a:fld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JungHo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dirty="0" err="1">
                <a:solidFill>
                  <a:srgbClr val="0070C0"/>
                </a:solidFill>
              </a:rPr>
              <a:t>Taegyun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9B325D-6991-46ED-8A40-EA5D859EE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43326"/>
              </p:ext>
            </p:extLst>
          </p:nvPr>
        </p:nvGraphicFramePr>
        <p:xfrm>
          <a:off x="518160" y="1647513"/>
          <a:ext cx="533400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D4B766-49E8-491A-8CFD-B2FC990E5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92139"/>
              </p:ext>
            </p:extLst>
          </p:nvPr>
        </p:nvGraphicFramePr>
        <p:xfrm>
          <a:off x="6339840" y="1647513"/>
          <a:ext cx="533400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626CCCD-51C1-3200-B27D-AB67AE98AC92}"/>
              </a:ext>
            </a:extLst>
          </p:cNvPr>
          <p:cNvSpPr txBox="1">
            <a:spLocks/>
          </p:cNvSpPr>
          <p:nvPr/>
        </p:nvSpPr>
        <p:spPr>
          <a:xfrm>
            <a:off x="1133921" y="1116493"/>
            <a:ext cx="436264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Recent 5-year Migration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848ACD-FA4F-8CAC-AE0A-BDD9B92A7683}"/>
              </a:ext>
            </a:extLst>
          </p:cNvPr>
          <p:cNvSpPr txBox="1">
            <a:spLocks/>
          </p:cNvSpPr>
          <p:nvPr/>
        </p:nvSpPr>
        <p:spPr>
          <a:xfrm>
            <a:off x="6918961" y="1116493"/>
            <a:ext cx="436264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Lifetime Migration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3047455"/>
            <a:ext cx="11654118" cy="76309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South Korea</a:t>
            </a:r>
          </a:p>
        </p:txBody>
      </p:sp>
    </p:spTree>
    <p:extLst>
      <p:ext uri="{BB962C8B-B14F-4D97-AF65-F5344CB8AC3E}">
        <p14:creationId xmlns:p14="http://schemas.microsoft.com/office/powerpoint/2010/main" val="346295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0" y="317707"/>
            <a:ext cx="11838709" cy="5529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of Cities and Provinces Where Boomers Age in Place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7D02E8F-851B-9574-1F11-5D728AA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20</a:t>
            </a:fld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JungHo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dirty="0" err="1">
                <a:solidFill>
                  <a:srgbClr val="0070C0"/>
                </a:solidFill>
              </a:rPr>
              <a:t>Taegyun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26CCCD-51C1-3200-B27D-AB67AE98AC92}"/>
              </a:ext>
            </a:extLst>
          </p:cNvPr>
          <p:cNvSpPr txBox="1">
            <a:spLocks/>
          </p:cNvSpPr>
          <p:nvPr/>
        </p:nvSpPr>
        <p:spPr>
          <a:xfrm>
            <a:off x="1133921" y="1431453"/>
            <a:ext cx="436264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848ACD-FA4F-8CAC-AE0A-BDD9B92A7683}"/>
              </a:ext>
            </a:extLst>
          </p:cNvPr>
          <p:cNvSpPr txBox="1">
            <a:spLocks/>
          </p:cNvSpPr>
          <p:nvPr/>
        </p:nvSpPr>
        <p:spPr>
          <a:xfrm>
            <a:off x="6878321" y="1431453"/>
            <a:ext cx="436264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19A217A-435C-07FD-3DB8-41DA030AC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24899"/>
              </p:ext>
            </p:extLst>
          </p:nvPr>
        </p:nvGraphicFramePr>
        <p:xfrm>
          <a:off x="447870" y="1268963"/>
          <a:ext cx="11308701" cy="5029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01820">
                  <a:extLst>
                    <a:ext uri="{9D8B030D-6E8A-4147-A177-3AD203B41FA5}">
                      <a16:colId xmlns:a16="http://schemas.microsoft.com/office/drawing/2014/main" val="4059650625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1890393286"/>
                    </a:ext>
                  </a:extLst>
                </a:gridCol>
                <a:gridCol w="3648269">
                  <a:extLst>
                    <a:ext uri="{9D8B030D-6E8A-4147-A177-3AD203B41FA5}">
                      <a16:colId xmlns:a16="http://schemas.microsoft.com/office/drawing/2014/main" val="2792276246"/>
                    </a:ext>
                  </a:extLst>
                </a:gridCol>
                <a:gridCol w="4012163">
                  <a:extLst>
                    <a:ext uri="{9D8B030D-6E8A-4147-A177-3AD203B41FA5}">
                      <a16:colId xmlns:a16="http://schemas.microsoft.com/office/drawing/2014/main" val="201545774"/>
                    </a:ext>
                  </a:extLst>
                </a:gridCol>
              </a:tblGrid>
              <a:tr h="112651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Returning to Hometown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(Lifetime Migration)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32818"/>
                  </a:ext>
                </a:extLst>
              </a:tr>
              <a:tr h="58098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199708"/>
                  </a:ext>
                </a:extLst>
              </a:tr>
              <a:tr h="16608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Staying Put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Retiring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(Recent 5-year Migration)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Highest Needs for Senior Housing and AIP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84829"/>
                  </a:ext>
                </a:extLst>
              </a:tr>
              <a:tr h="1660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Lowest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2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2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11C356C-E10A-EEC2-4D1C-ED9796E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03AAF9B-FA91-2040-AF7F-021EAEEFC28D}" type="slidenum"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21</a:t>
            </a:fld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JungHo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8E3F2-658F-A06D-5E74-31EDF2510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90" t="15931" r="29438" b="4204"/>
          <a:stretch/>
        </p:blipFill>
        <p:spPr>
          <a:xfrm>
            <a:off x="6749488" y="1"/>
            <a:ext cx="5442511" cy="6858000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A29ACC2-4DC5-D5B1-1694-8B5FB3740F2C}"/>
              </a:ext>
            </a:extLst>
          </p:cNvPr>
          <p:cNvSpPr txBox="1">
            <a:spLocks/>
          </p:cNvSpPr>
          <p:nvPr/>
        </p:nvSpPr>
        <p:spPr>
          <a:xfrm>
            <a:off x="8862073" y="6492875"/>
            <a:ext cx="3329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21</a:t>
            </a:fld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>
                <a:solidFill>
                  <a:srgbClr val="0070C0"/>
                </a:solidFill>
              </a:rPr>
              <a:t>JungHo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>
                <a:solidFill>
                  <a:srgbClr val="0070C0"/>
                </a:solidFill>
              </a:rPr>
              <a:t>Taegyun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6749A-C73E-FECD-B609-6075171A2C77}"/>
              </a:ext>
            </a:extLst>
          </p:cNvPr>
          <p:cNvSpPr txBox="1"/>
          <p:nvPr/>
        </p:nvSpPr>
        <p:spPr>
          <a:xfrm>
            <a:off x="251692" y="2144626"/>
            <a:ext cx="6281188" cy="438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Navy blue area: Baby boomers concentrating and their active returns back to hometown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7030A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Green area (Seoul): Baby boomers concentrating but not returnees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Purple area: Baby boomers leaving in recent years and no returns to their hometown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92" y="330461"/>
            <a:ext cx="6128788" cy="162025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National Spatial Pattern of Baby Boomers’ Ageing-in-Place in South Korea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BB0486-BFF3-4868-27FD-10A19A282BC4}"/>
              </a:ext>
            </a:extLst>
          </p:cNvPr>
          <p:cNvSpPr txBox="1">
            <a:spLocks/>
          </p:cNvSpPr>
          <p:nvPr/>
        </p:nvSpPr>
        <p:spPr>
          <a:xfrm>
            <a:off x="10942321" y="864111"/>
            <a:ext cx="1097280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Dokdo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AB482C-D80C-8850-FEB8-B270212B26D7}"/>
              </a:ext>
            </a:extLst>
          </p:cNvPr>
          <p:cNvSpPr/>
          <p:nvPr/>
        </p:nvSpPr>
        <p:spPr>
          <a:xfrm>
            <a:off x="251692" y="2062480"/>
            <a:ext cx="5681748" cy="16202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A713A6-EC15-BFC5-F774-DFDF8F783F8D}"/>
              </a:ext>
            </a:extLst>
          </p:cNvPr>
          <p:cNvSpPr txBox="1">
            <a:spLocks/>
          </p:cNvSpPr>
          <p:nvPr/>
        </p:nvSpPr>
        <p:spPr>
          <a:xfrm>
            <a:off x="3683917" y="1624880"/>
            <a:ext cx="3209644" cy="48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Needs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2678123"/>
            <a:ext cx="11654118" cy="150175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 Boomers’ Housing</a:t>
            </a:r>
            <a:r>
              <a:rPr lang="ko-KR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  <a:p>
            <a:pPr algn="ctr">
              <a:lnSpc>
                <a:spcPct val="120000"/>
              </a:lnSpc>
            </a:pPr>
            <a:r>
              <a:rPr lang="en-US" altLang="ko-KR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Old Ages 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South Korea</a:t>
            </a:r>
          </a:p>
        </p:txBody>
      </p:sp>
    </p:spTree>
    <p:extLst>
      <p:ext uri="{BB962C8B-B14F-4D97-AF65-F5344CB8AC3E}">
        <p14:creationId xmlns:p14="http://schemas.microsoft.com/office/powerpoint/2010/main" val="226708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074EB4-AD5B-DA44-A313-12EAF8812ECF}"/>
              </a:ext>
            </a:extLst>
          </p:cNvPr>
          <p:cNvSpPr txBox="1"/>
          <p:nvPr/>
        </p:nvSpPr>
        <p:spPr>
          <a:xfrm>
            <a:off x="200334" y="3448442"/>
            <a:ext cx="185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 Population Growth in Each Period, by Age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BC1BA-8CEF-0340-AA47-B53A937D8DC6}"/>
              </a:ext>
            </a:extLst>
          </p:cNvPr>
          <p:cNvSpPr txBox="1"/>
          <p:nvPr/>
        </p:nvSpPr>
        <p:spPr>
          <a:xfrm>
            <a:off x="9735374" y="2094225"/>
            <a:ext cx="2503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Sustained growth in late 40s and older age groups has continued since 2000 as Korean Baby Boomers age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95EB9A-B76D-F748-A2A6-01946E2CA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078852"/>
              </p:ext>
            </p:extLst>
          </p:nvPr>
        </p:nvGraphicFramePr>
        <p:xfrm>
          <a:off x="1889760" y="1386769"/>
          <a:ext cx="7815134" cy="536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1708A70-E22A-3C10-C186-EE576DD0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23</a:t>
            </a:fld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JungHo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dirty="0" err="1">
                <a:solidFill>
                  <a:srgbClr val="0070C0"/>
                </a:solidFill>
              </a:rPr>
              <a:t>Taegyun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A839E7-1DED-72DB-D063-6C1C7CD3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287085"/>
            <a:ext cx="11838709" cy="10652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of Baby Boomers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Shifts Stronger Population Growth into Older Age Brackets Key for Growth in Housing Demand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6263C8-2FC5-EDB8-DA49-191CFE92831E}"/>
              </a:ext>
            </a:extLst>
          </p:cNvPr>
          <p:cNvSpPr/>
          <p:nvPr/>
        </p:nvSpPr>
        <p:spPr>
          <a:xfrm>
            <a:off x="5723397" y="2215126"/>
            <a:ext cx="3847323" cy="414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F2A22-3348-1641-8398-4C335D1A1962}"/>
              </a:ext>
            </a:extLst>
          </p:cNvPr>
          <p:cNvSpPr/>
          <p:nvPr/>
        </p:nvSpPr>
        <p:spPr>
          <a:xfrm>
            <a:off x="5692917" y="2149739"/>
            <a:ext cx="3966257" cy="460130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9140B-B1E5-4F5D-9CEA-DD74A92BFAE2}"/>
              </a:ext>
            </a:extLst>
          </p:cNvPr>
          <p:cNvSpPr txBox="1"/>
          <p:nvPr/>
        </p:nvSpPr>
        <p:spPr>
          <a:xfrm>
            <a:off x="9735374" y="5624038"/>
            <a:ext cx="2365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</a:t>
            </a:r>
            <a:r>
              <a:rPr lang="ko-KR" altLang="en-US" sz="1000" dirty="0"/>
              <a:t> </a:t>
            </a:r>
            <a:r>
              <a:rPr lang="en-US" altLang="ko-KR" sz="1000" dirty="0"/>
              <a:t>This</a:t>
            </a:r>
            <a:r>
              <a:rPr lang="ko-KR" altLang="en-US" sz="1000" dirty="0"/>
              <a:t> </a:t>
            </a:r>
            <a:r>
              <a:rPr lang="en-US" altLang="ko-KR" sz="1000" dirty="0"/>
              <a:t>slide</a:t>
            </a:r>
            <a:r>
              <a:rPr lang="ko-KR" altLang="en-US" sz="1000" dirty="0"/>
              <a:t> </a:t>
            </a:r>
            <a:r>
              <a:rPr lang="en-US" altLang="ko-KR" sz="1000" dirty="0"/>
              <a:t>is</a:t>
            </a:r>
            <a:r>
              <a:rPr lang="ko-KR" altLang="en-US" sz="1000" dirty="0"/>
              <a:t> </a:t>
            </a:r>
            <a:r>
              <a:rPr lang="en-US" altLang="ko-KR" sz="1000" dirty="0"/>
              <a:t>based on Dowell Myers’ analysis on the U.S. and California. Publicly accessible at </a:t>
            </a:r>
            <a:r>
              <a:rPr lang="en-US" altLang="ko-KR" sz="1000" dirty="0">
                <a:hlinkClick r:id="rId3"/>
              </a:rPr>
              <a:t>https://scag.ca.gov/33rd-annual-demographic-workshop</a:t>
            </a:r>
            <a:r>
              <a:rPr lang="en-US" altLang="ko-KR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27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EFA270-3923-00C4-4F3B-AF9DC6AF4C91}"/>
              </a:ext>
            </a:extLst>
          </p:cNvPr>
          <p:cNvSpPr txBox="1"/>
          <p:nvPr/>
        </p:nvSpPr>
        <p:spPr>
          <a:xfrm>
            <a:off x="413042" y="1043931"/>
            <a:ext cx="1125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** a Snapshot in 2020 Alone **</a:t>
            </a:r>
          </a:p>
          <a:p>
            <a:pPr algn="ctr"/>
            <a:r>
              <a:rPr lang="en-US" sz="2200" b="1" dirty="0"/>
              <a:t>Continued Rise of Demand for Owning in Senior Ages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9BB03AF-DE59-514F-B133-E2D9E6795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322500"/>
              </p:ext>
            </p:extLst>
          </p:nvPr>
        </p:nvGraphicFramePr>
        <p:xfrm>
          <a:off x="524967" y="1909866"/>
          <a:ext cx="3566804" cy="469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5ED327F-B993-984B-BBC1-881B9D00E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25909"/>
              </p:ext>
            </p:extLst>
          </p:nvPr>
        </p:nvGraphicFramePr>
        <p:xfrm>
          <a:off x="4083883" y="1943548"/>
          <a:ext cx="3542477" cy="469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D6F4473-CFAE-A849-A206-B18FAE7DD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47320"/>
              </p:ext>
            </p:extLst>
          </p:nvPr>
        </p:nvGraphicFramePr>
        <p:xfrm>
          <a:off x="7583213" y="1909866"/>
          <a:ext cx="4298930" cy="468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4D3E1C1-08FE-2CF8-E7D5-F66CC39A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24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25B14D-0D3F-BEEC-EFE9-7F73548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2563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Lifecycle Rates of Housing Demand in South Korea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4202A0-0022-4AAF-15D2-D19C7C987A21}"/>
              </a:ext>
            </a:extLst>
          </p:cNvPr>
          <p:cNvSpPr/>
          <p:nvPr/>
        </p:nvSpPr>
        <p:spPr>
          <a:xfrm rot="20154552">
            <a:off x="6240104" y="3289796"/>
            <a:ext cx="1347747" cy="7639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81BD2B-69B1-999A-328D-70F63C4B3303}"/>
              </a:ext>
            </a:extLst>
          </p:cNvPr>
          <p:cNvSpPr/>
          <p:nvPr/>
        </p:nvSpPr>
        <p:spPr>
          <a:xfrm rot="20154552">
            <a:off x="10313514" y="2495727"/>
            <a:ext cx="1347747" cy="7639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8412D-A726-FFBC-18F5-E3B123E3720E}"/>
              </a:ext>
            </a:extLst>
          </p:cNvPr>
          <p:cNvSpPr txBox="1"/>
          <p:nvPr/>
        </p:nvSpPr>
        <p:spPr>
          <a:xfrm>
            <a:off x="773932" y="6594072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</a:t>
            </a:r>
            <a:r>
              <a:rPr lang="ko-KR" altLang="en-US" sz="1000" dirty="0"/>
              <a:t> </a:t>
            </a:r>
            <a:r>
              <a:rPr lang="en-US" altLang="ko-KR" sz="1000" dirty="0"/>
              <a:t>This</a:t>
            </a:r>
            <a:r>
              <a:rPr lang="ko-KR" altLang="en-US" sz="1000" dirty="0"/>
              <a:t> </a:t>
            </a:r>
            <a:r>
              <a:rPr lang="en-US" altLang="ko-KR" sz="1000" dirty="0"/>
              <a:t>slide</a:t>
            </a:r>
            <a:r>
              <a:rPr lang="ko-KR" altLang="en-US" sz="1000" dirty="0"/>
              <a:t> </a:t>
            </a:r>
            <a:r>
              <a:rPr lang="en-US" altLang="ko-KR" sz="1000" dirty="0"/>
              <a:t>is</a:t>
            </a:r>
            <a:r>
              <a:rPr lang="ko-KR" altLang="en-US" sz="1000" dirty="0"/>
              <a:t> </a:t>
            </a:r>
            <a:r>
              <a:rPr lang="en-US" altLang="ko-KR" sz="1000" dirty="0"/>
              <a:t>based on Dowell Myers’ analysis on the U.S. and California. Publicly accessible at </a:t>
            </a:r>
            <a:r>
              <a:rPr lang="en-US" altLang="ko-KR" sz="1000" dirty="0">
                <a:hlinkClick r:id="rId5"/>
              </a:rPr>
              <a:t>https://scag.ca.gov/33rd-annual-demographic-workshop</a:t>
            </a:r>
            <a:r>
              <a:rPr lang="en-US" altLang="ko-KR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89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DCDF5A-327A-B448-B88C-DCB20F244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3852"/>
              </p:ext>
            </p:extLst>
          </p:nvPr>
        </p:nvGraphicFramePr>
        <p:xfrm>
          <a:off x="405870" y="1916914"/>
          <a:ext cx="3841463" cy="476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A976D5-C508-F541-8B6A-051DC21AB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146057"/>
              </p:ext>
            </p:extLst>
          </p:nvPr>
        </p:nvGraphicFramePr>
        <p:xfrm>
          <a:off x="4241618" y="1916914"/>
          <a:ext cx="3841463" cy="476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424C77-A418-DA44-AD6C-22570BBC2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498079"/>
              </p:ext>
            </p:extLst>
          </p:nvPr>
        </p:nvGraphicFramePr>
        <p:xfrm>
          <a:off x="8083081" y="1911675"/>
          <a:ext cx="3699239" cy="476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788EA88-D4C4-B019-9E82-742C80B4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462799"/>
            <a:ext cx="11838709" cy="55295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Active Rates of Housing Demand at Each Point in the Lifecycle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5556-B18A-15BD-6136-8D27E1949360}"/>
              </a:ext>
            </a:extLst>
          </p:cNvPr>
          <p:cNvSpPr txBox="1"/>
          <p:nvPr/>
        </p:nvSpPr>
        <p:spPr>
          <a:xfrm>
            <a:off x="413042" y="1023368"/>
            <a:ext cx="1125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** Net Increases in Cohorts as they Grow Older **</a:t>
            </a:r>
          </a:p>
          <a:p>
            <a:pPr algn="ctr"/>
            <a:r>
              <a:rPr lang="en-US" sz="2200" b="1" dirty="0"/>
              <a:t>Housing status changes per 100 people in South Korea of each age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BAC2CAF-67EA-BEFB-56A2-7A7D1AD0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572918"/>
            <a:ext cx="3329927" cy="285082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25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D831-C74F-FF94-1D40-7E926F027B36}"/>
              </a:ext>
            </a:extLst>
          </p:cNvPr>
          <p:cNvSpPr/>
          <p:nvPr/>
        </p:nvSpPr>
        <p:spPr>
          <a:xfrm rot="21441156">
            <a:off x="6762571" y="4377882"/>
            <a:ext cx="1119664" cy="7639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B0AA5-BD5B-BAF7-DC2B-615DDD05794B}"/>
              </a:ext>
            </a:extLst>
          </p:cNvPr>
          <p:cNvSpPr txBox="1"/>
          <p:nvPr/>
        </p:nvSpPr>
        <p:spPr>
          <a:xfrm>
            <a:off x="631692" y="6604232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</a:t>
            </a:r>
            <a:r>
              <a:rPr lang="ko-KR" altLang="en-US" sz="1000" dirty="0"/>
              <a:t> </a:t>
            </a:r>
            <a:r>
              <a:rPr lang="en-US" altLang="ko-KR" sz="1000" dirty="0"/>
              <a:t>This</a:t>
            </a:r>
            <a:r>
              <a:rPr lang="ko-KR" altLang="en-US" sz="1000" dirty="0"/>
              <a:t> </a:t>
            </a:r>
            <a:r>
              <a:rPr lang="en-US" altLang="ko-KR" sz="1000" dirty="0"/>
              <a:t>slide</a:t>
            </a:r>
            <a:r>
              <a:rPr lang="ko-KR" altLang="en-US" sz="1000" dirty="0"/>
              <a:t> </a:t>
            </a:r>
            <a:r>
              <a:rPr lang="en-US" altLang="ko-KR" sz="1000" dirty="0"/>
              <a:t>is</a:t>
            </a:r>
            <a:r>
              <a:rPr lang="ko-KR" altLang="en-US" sz="1000" dirty="0"/>
              <a:t> </a:t>
            </a:r>
            <a:r>
              <a:rPr lang="en-US" altLang="ko-KR" sz="1000" dirty="0"/>
              <a:t>based on Dowell Myers’ analysis on the U.S. and California. Publicly accessible at </a:t>
            </a:r>
            <a:r>
              <a:rPr lang="en-US" altLang="ko-KR" sz="1000" dirty="0">
                <a:hlinkClick r:id="rId5"/>
              </a:rPr>
              <a:t>https://scag.ca.gov/33rd-annual-demographic-workshop</a:t>
            </a:r>
            <a:r>
              <a:rPr lang="en-US" altLang="ko-KR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883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9856269" cy="552958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Discussions and Next Steps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406FAD7-8AC5-9941-1455-3003EAA1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26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2CCC7-1B57-33DD-4B42-EBEE485651D0}"/>
              </a:ext>
            </a:extLst>
          </p:cNvPr>
          <p:cNvSpPr txBox="1"/>
          <p:nvPr/>
        </p:nvSpPr>
        <p:spPr>
          <a:xfrm>
            <a:off x="353290" y="1339300"/>
            <a:ext cx="11838709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Trends of ageing-in-place in S. Korea may be seen differently depending on age vs. cohort perspective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Examine other age groups and cohorts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C4430-03B4-E0EF-F956-ACDE688C694E}"/>
              </a:ext>
            </a:extLst>
          </p:cNvPr>
          <p:cNvSpPr txBox="1"/>
          <p:nvPr/>
        </p:nvSpPr>
        <p:spPr>
          <a:xfrm>
            <a:off x="353290" y="5511837"/>
            <a:ext cx="11838709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about the U.K. case? How baby boomers (or other cohorts) in U.K. have fared in terms of ageing in place?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Explore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U.K. Census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32869-182F-5A0F-5B77-1ABD58584922}"/>
              </a:ext>
            </a:extLst>
          </p:cNvPr>
          <p:cNvSpPr txBox="1"/>
          <p:nvPr/>
        </p:nvSpPr>
        <p:spPr>
          <a:xfrm>
            <a:off x="353290" y="2740851"/>
            <a:ext cx="11838709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Typology of 17 cities and provinces shows spatial distribution of future needs for senior housing and AIP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Analyze smaller areas (communities)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92680-14BB-3A51-D915-F978102B3CE1}"/>
              </a:ext>
            </a:extLst>
          </p:cNvPr>
          <p:cNvSpPr txBox="1"/>
          <p:nvPr/>
        </p:nvSpPr>
        <p:spPr>
          <a:xfrm>
            <a:off x="343332" y="4142402"/>
            <a:ext cx="11838709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Ever increasing and changing housing demand at older ages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Consider housing variables (e.g., tenure, structure type) available in Korea Census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291" y="1246719"/>
            <a:ext cx="11701549" cy="5553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Forsyth, A., &amp; Molinsky, J. (2021). What Is Aging in Place? Confusions and Contradictions. </a:t>
            </a:r>
            <a:r>
              <a:rPr lang="en-US" sz="1500" i="1" dirty="0">
                <a:effectLst/>
              </a:rPr>
              <a:t>Housing Policy Debate</a:t>
            </a:r>
            <a:r>
              <a:rPr lang="en-US" sz="1500" dirty="0">
                <a:effectLst/>
              </a:rPr>
              <a:t>, </a:t>
            </a:r>
            <a:r>
              <a:rPr lang="en-US" sz="1500" i="1" dirty="0">
                <a:effectLst/>
              </a:rPr>
              <a:t>31</a:t>
            </a:r>
            <a:r>
              <a:rPr lang="en-US" sz="1500" dirty="0">
                <a:effectLst/>
              </a:rPr>
              <a:t>(2), 181–196.</a:t>
            </a:r>
            <a:endParaRPr lang="en-US" altLang="ko-KR" sz="15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Wiseman, R. F. (1980). Why Older People Move: Theoretical Issues. </a:t>
            </a:r>
            <a:r>
              <a:rPr lang="en-US" altLang="ko-KR" sz="1500" i="1" dirty="0">
                <a:ea typeface="Malgun Gothic" panose="020B0503020000020004" pitchFamily="34" charset="-127"/>
                <a:cs typeface="Times New Roman" panose="02020603050405020304" pitchFamily="18" charset="0"/>
              </a:rPr>
              <a:t>Research on Ageing, 2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(2), 141</a:t>
            </a:r>
            <a:r>
              <a:rPr lang="en-US" sz="1500" dirty="0">
                <a:effectLst/>
              </a:rPr>
              <a:t>–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154.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강희선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(2017).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에이징 인 플레이스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(Aging in Place)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개념을 고려한 공공임대아파트 커뮤니티시설의 노인공간 계획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한국주거학회논문집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28(4), 55–63.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정현원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오정아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(2016).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노년층의 에이징 인 플레이스 주거 디자인을 위한 아파트 커뮤니티 시설 현황 분석에 관한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상품문화디자인학연구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46, 115–127.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15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Hyunjeong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L. (2011). Rediscovering A Path to Aging in Place. </a:t>
            </a:r>
            <a:r>
              <a:rPr lang="en-US" altLang="ko-KR" sz="1500" i="1" dirty="0">
                <a:ea typeface="Malgun Gothic" panose="020B0503020000020004" pitchFamily="34" charset="-127"/>
                <a:cs typeface="Times New Roman" panose="02020603050405020304" pitchFamily="18" charset="0"/>
              </a:rPr>
              <a:t>Architectural Research, 13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(3), 31–40.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Kang, M.-C., &amp; Kim, Y.-H. (2017). An Analysis of Urban Preference in Urban type Elderly Housing in Aging in Place.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한국생태환경건축학회 논문집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17(5), 5–14.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15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Seong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S.-Y., Yang, J.-S., &amp; Nam, J. (2021). A Study on the Socio-spatial Characteristics of the Elderly and the Influence Factors of ‘Aging in Place’ in Seoul: With a Focus on Elderly-concentrated Areas.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국토계획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56(7), 5–25.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권오정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김진영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(2019).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장노년층의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Aging in Place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의사 여부와 이에 따른 관련 변인 특성 차이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한국주거학회논문집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30(3), 77–85.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권현주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이수진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이연숙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(2008). Aging-in-Place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지원하는 고령친화 디지털홈 계획방향 요구에 대한 실험적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대한건축학회 논문집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계획계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24(7), 21–28.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김미란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이경훈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(2018).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노인의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AGING IN PLACE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증진을 위한 종합지원센터 도입 필요성에 관한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대한건축학회 논문집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계획계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34(5), 51–60.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김수영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문경주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오찬옥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(2015).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고령화 지역의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Aging in 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에 영향을 주는 조건분석을 통한 정책방향 탐색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지역사회연구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23(2), 137–164.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4110A-FD4F-4DE2-8460-5A1D45A0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462799"/>
            <a:ext cx="9856269" cy="552958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Key References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56D7A12-EDE8-B153-BE06-8A683FC1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27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291" y="1234439"/>
            <a:ext cx="11701549" cy="536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김혜신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박수빈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(2019).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지속적 거주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(Aging in place)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위한 국내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·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외 주택설계지침의 비교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대한건축학회 논문집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계획계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35(9), 19–28.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김희경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(2016).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노년의 장소와 장소상실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비교문화연구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22(2), 259–289.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심성호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(2019). Aging in Place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지원을 위한 스마트 홈 서비스 시스템 설계에 관한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디지털융복합연구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17(12), 249–254.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오찬옥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(2008).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그룹 홈과 공유주택 개념을 중심으로 본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Aging in 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위한 노인주거대안 개발을 위한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한국주거학회논문집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19(3), 59–70.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우국희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(2017).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섬 지역 고령자의 장소경험과 의미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비판사회정책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54, 260–304.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이경욱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(2020).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도농복합시 지역주민이 인식한 ‘살던 곳에서 계속 살기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(Aging in Place)’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실태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독서치료연구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12(2), 123–144.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이수진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권현주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이연숙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민병아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(2007). Aging in 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지원해주는 유니버설디자인 욕실설비 및 제품 특성 분석연구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대한건축학회 논문집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계획계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23(12), 125–134.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이승훈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(2017). AIP(Aging in Place)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에 대한 주관적 기대와 의미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공공사회연구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7(1), 135–163.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이현진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박재승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(2010). Aging in 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위한 노인주거시설 선호에 관한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의료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·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복지 건축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구 한국의료복지시설학회지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), 16(1), 55–63.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임연옥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(2016).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친숙한 지역사회에서 존엄하게 늙어가는 것은 어떻게 가능할까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노인복지연구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71(3), 411–436.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정수이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민현준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(2016). ‘Aging In Place’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의 측면에서 도시 노인주거시설의 커뮤니티 공간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한국문화공간건축학회논문집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54, 97–104.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조인숙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박남희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신화경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(2007). Aging in 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위한 재가노인복지서비스에 관한 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한국주거학회논문집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18(1), 95–102.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판단단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김세화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(2020).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중국 구도심지역 노인 생활관찰을 통한 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Aging in Place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수요항목 조사연구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기초조형학연구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21(1), 557–570.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홍송이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(2017). Aging-in-Place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를 위한 노인복지정책의 비판적 이해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싱가포르 사례연구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사회과학연구</a:t>
            </a:r>
            <a:r>
              <a:rPr lang="en-US" altLang="ko-KR" sz="1500" dirty="0">
                <a:ea typeface="Malgun Gothic" panose="020B0503020000020004" pitchFamily="34" charset="-127"/>
                <a:cs typeface="Times New Roman" panose="02020603050405020304" pitchFamily="18" charset="0"/>
              </a:rPr>
              <a:t>, 43(1), 227–254.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56D7A12-EDE8-B153-BE06-8A683FC1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28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ED17F3-A2DB-8C53-5096-7CB369AF0E6D}"/>
              </a:ext>
            </a:extLst>
          </p:cNvPr>
          <p:cNvSpPr txBox="1">
            <a:spLocks/>
          </p:cNvSpPr>
          <p:nvPr/>
        </p:nvSpPr>
        <p:spPr>
          <a:xfrm>
            <a:off x="353291" y="462799"/>
            <a:ext cx="9856269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(Continued) Key References</a:t>
            </a:r>
          </a:p>
        </p:txBody>
      </p:sp>
    </p:spTree>
    <p:extLst>
      <p:ext uri="{BB962C8B-B14F-4D97-AF65-F5344CB8AC3E}">
        <p14:creationId xmlns:p14="http://schemas.microsoft.com/office/powerpoint/2010/main" val="166110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1B8AF3-F805-429B-8CBC-6A9DF22B4C63}"/>
              </a:ext>
            </a:extLst>
          </p:cNvPr>
          <p:cNvSpPr txBox="1"/>
          <p:nvPr/>
        </p:nvSpPr>
        <p:spPr>
          <a:xfrm>
            <a:off x="3830321" y="1533173"/>
            <a:ext cx="4531360" cy="112645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C00000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F7FC1EC-7503-41A8-8DEF-5F30EC56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693" y="5695809"/>
            <a:ext cx="2926615" cy="107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600" b="1" dirty="0" err="1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JungHo’s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 email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: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hlinkClick r:id="rId2"/>
              </a:rPr>
              <a:t>jhpark.planner@khu.ac.kr</a:t>
            </a:r>
            <a:b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</a:b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hlinkClick r:id="rId3"/>
              </a:rPr>
              <a:t>jhpark.planner@gmail.com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a typeface="KoPubDotum Light" panose="02020603020101020101" pitchFamily="18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369DF-60CC-AFE8-B15D-143C48B93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5" t="2095" r="41657" b="86795"/>
          <a:stretch/>
        </p:blipFill>
        <p:spPr>
          <a:xfrm>
            <a:off x="5298066" y="123615"/>
            <a:ext cx="1595868" cy="726558"/>
          </a:xfrm>
          <a:prstGeom prst="rect">
            <a:avLst/>
          </a:prstGeom>
          <a:ln w="6350"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0E6E8AB-4413-B885-9535-A668D4985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67" y="770163"/>
            <a:ext cx="8769267" cy="6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UK-South Korea</a:t>
            </a:r>
          </a:p>
          <a:p>
            <a:pPr algn="ctr">
              <a:spcBef>
                <a:spcPct val="20000"/>
              </a:spcBef>
            </a:pP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Ageing in Place Research Network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54C599-3483-2489-2C6A-7E40F8BFED93}"/>
              </a:ext>
            </a:extLst>
          </p:cNvPr>
          <p:cNvCxnSpPr>
            <a:cxnSpLocks/>
          </p:cNvCxnSpPr>
          <p:nvPr/>
        </p:nvCxnSpPr>
        <p:spPr>
          <a:xfrm>
            <a:off x="0" y="1358956"/>
            <a:ext cx="12192000" cy="0"/>
          </a:xfrm>
          <a:prstGeom prst="line">
            <a:avLst/>
          </a:prstGeom>
          <a:ln w="31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71FA3E-3703-56B7-9BFE-AA09ED58AF15}"/>
              </a:ext>
            </a:extLst>
          </p:cNvPr>
          <p:cNvCxnSpPr>
            <a:cxnSpLocks/>
          </p:cNvCxnSpPr>
          <p:nvPr/>
        </p:nvCxnSpPr>
        <p:spPr>
          <a:xfrm>
            <a:off x="0" y="159632"/>
            <a:ext cx="12192000" cy="0"/>
          </a:xfrm>
          <a:prstGeom prst="line">
            <a:avLst/>
          </a:prstGeom>
          <a:ln w="31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541F597C-849D-451E-F38A-9E98E2AE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35" y="2996394"/>
            <a:ext cx="6418730" cy="19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ko-KR" sz="2400" b="1" dirty="0" err="1">
                <a:ea typeface="KoPubDotum Bold" panose="02020603020101020101" pitchFamily="18" charset="-127"/>
                <a:cs typeface="ＭＳ Ｐゴシック" charset="-128"/>
              </a:rPr>
              <a:t>JungHo</a:t>
            </a:r>
            <a:r>
              <a:rPr lang="en-US" altLang="ko-KR" sz="2400" b="1" dirty="0">
                <a:ea typeface="KoPubDotum Bold" panose="02020603020101020101" pitchFamily="18" charset="-127"/>
                <a:cs typeface="ＭＳ Ｐゴシック" charset="-128"/>
              </a:rPr>
              <a:t> Park &amp; </a:t>
            </a:r>
            <a:r>
              <a:rPr lang="en-US" altLang="ko-KR" sz="2400" b="1" dirty="0" err="1">
                <a:ea typeface="KoPubDotum Bold" panose="02020603020101020101" pitchFamily="18" charset="-127"/>
                <a:cs typeface="ＭＳ Ｐゴシック" charset="-128"/>
              </a:rPr>
              <a:t>Taegyun</a:t>
            </a:r>
            <a:r>
              <a:rPr lang="en-US" altLang="ko-KR" sz="2400" b="1" dirty="0">
                <a:ea typeface="KoPubDotum Bold" panose="02020603020101020101" pitchFamily="18" charset="-127"/>
                <a:cs typeface="ＭＳ Ｐゴシック" charset="-128"/>
              </a:rPr>
              <a:t> </a:t>
            </a:r>
            <a:r>
              <a:rPr lang="en-US" altLang="ko-KR" sz="2400" b="1" dirty="0" err="1">
                <a:ea typeface="KoPubDotum Bold" panose="02020603020101020101" pitchFamily="18" charset="-127"/>
                <a:cs typeface="ＭＳ Ｐゴシック" charset="-128"/>
              </a:rPr>
              <a:t>Yim</a:t>
            </a:r>
            <a:endParaRPr lang="en-US" altLang="ko-KR" sz="2400" b="1" dirty="0">
              <a:ea typeface="KoPubDotum Bold" panose="02020603020101020101" pitchFamily="18" charset="-127"/>
              <a:cs typeface="ＭＳ Ｐゴシック" charset="-128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cs typeface="ＭＳ Ｐゴシック" charset="-128"/>
              </a:rPr>
              <a:t>Kyung </a:t>
            </a:r>
            <a:r>
              <a:rPr lang="en-US" altLang="ko-KR" sz="1600" b="1" dirty="0" err="1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cs typeface="ＭＳ Ｐゴシック" charset="-128"/>
              </a:rPr>
              <a:t>Hee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  <a:cs typeface="ＭＳ Ｐゴシック" charset="-128"/>
              </a:rPr>
              <a:t> University</a:t>
            </a:r>
          </a:p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Dept. of Housing &amp; Interior Design</a:t>
            </a:r>
          </a:p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BK21 Four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AgeTech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KoPubDotum Light" panose="02020603020101020101" pitchFamily="18" charset="-127"/>
              </a:rPr>
              <a:t>-Service Convergence Major</a:t>
            </a:r>
          </a:p>
        </p:txBody>
      </p:sp>
      <p:grpSp>
        <p:nvGrpSpPr>
          <p:cNvPr id="10" name="그룹 4">
            <a:extLst>
              <a:ext uri="{FF2B5EF4-FFF2-40B4-BE49-F238E27FC236}">
                <a16:creationId xmlns:a16="http://schemas.microsoft.com/office/drawing/2014/main" id="{982B2598-132F-213B-9FC5-83BF936AB21D}"/>
              </a:ext>
            </a:extLst>
          </p:cNvPr>
          <p:cNvGrpSpPr/>
          <p:nvPr/>
        </p:nvGrpSpPr>
        <p:grpSpPr>
          <a:xfrm>
            <a:off x="4555513" y="5033964"/>
            <a:ext cx="3080974" cy="471741"/>
            <a:chOff x="5471111" y="1158595"/>
            <a:chExt cx="1424989" cy="218187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14FF017A-4FFE-9D04-376A-C3520E69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046" t="11781" r="6922" b="77632"/>
            <a:stretch/>
          </p:blipFill>
          <p:spPr>
            <a:xfrm>
              <a:off x="6429375" y="1158595"/>
              <a:ext cx="466725" cy="218187"/>
            </a:xfrm>
            <a:prstGeom prst="rect">
              <a:avLst/>
            </a:prstGeom>
          </p:spPr>
        </p:pic>
        <p:pic>
          <p:nvPicPr>
            <p:cNvPr id="12" name="그림 3">
              <a:extLst>
                <a:ext uri="{FF2B5EF4-FFF2-40B4-BE49-F238E27FC236}">
                  <a16:creationId xmlns:a16="http://schemas.microsoft.com/office/drawing/2014/main" id="{ECBB2685-0F0C-703C-7B7C-FF2721CE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11" y="1159818"/>
              <a:ext cx="886636" cy="21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86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9856269" cy="552958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3292" y="5391840"/>
            <a:ext cx="11594868" cy="11018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Still, the concept 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ageing-in-place is key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understanding the mechanisms through which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seniors age actively in a place where they want to reside</a:t>
            </a:r>
          </a:p>
          <a:p>
            <a:pPr algn="l">
              <a:lnSpc>
                <a:spcPct val="13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1D2E5A5-CB3F-3167-8ED1-98B051A3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1B124A-22EA-5417-110D-2CF5C2D337B3}"/>
              </a:ext>
            </a:extLst>
          </p:cNvPr>
          <p:cNvSpPr txBox="1">
            <a:spLocks/>
          </p:cNvSpPr>
          <p:nvPr/>
        </p:nvSpPr>
        <p:spPr>
          <a:xfrm>
            <a:off x="353292" y="1280039"/>
            <a:ext cx="11838708" cy="24833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2020 was a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and historic turning 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South Korea, which includes</a:t>
            </a:r>
          </a:p>
          <a:p>
            <a:pPr marL="457200" indent="-457200" algn="l">
              <a:lnSpc>
                <a:spcPct val="130000"/>
              </a:lnSpc>
              <a:buAutoNum type="arabicPeriod"/>
            </a:pPr>
            <a:r>
              <a:rPr lang="en-US" sz="2350" b="1" dirty="0">
                <a:latin typeface="Arial" panose="020B0604020202020204" pitchFamily="34" charset="0"/>
                <a:cs typeface="Arial" panose="020B0604020202020204" pitchFamily="34" charset="0"/>
              </a:rPr>
              <a:t>Peak of the total population</a:t>
            </a: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 – around 52 millions – followed by population decline for the first time in Korean history</a:t>
            </a:r>
          </a:p>
          <a:p>
            <a:pPr marL="457200" indent="-457200" algn="l">
              <a:lnSpc>
                <a:spcPct val="130000"/>
              </a:lnSpc>
              <a:buAutoNum type="arabicPeriod"/>
            </a:pPr>
            <a:r>
              <a:rPr lang="en-US" sz="23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 Boomers’ entrance into 65+ age bracket</a:t>
            </a:r>
            <a:r>
              <a:rPr lang="en-US" sz="2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which accelerates ageing of the population and increases demand for ageing-in-place and age-friendly environment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7D6088-532B-11D3-BC7A-9D0DC4570517}"/>
              </a:ext>
            </a:extLst>
          </p:cNvPr>
          <p:cNvSpPr txBox="1">
            <a:spLocks/>
          </p:cNvSpPr>
          <p:nvPr/>
        </p:nvSpPr>
        <p:spPr>
          <a:xfrm>
            <a:off x="353292" y="4100918"/>
            <a:ext cx="11594868" cy="115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COVID-19 pandemic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overshadowed and precluded all thinking about the massive demographic shifts and growing needs for ageing-in-place</a:t>
            </a:r>
          </a:p>
        </p:txBody>
      </p:sp>
    </p:spTree>
    <p:extLst>
      <p:ext uri="{BB962C8B-B14F-4D97-AF65-F5344CB8AC3E}">
        <p14:creationId xmlns:p14="http://schemas.microsoft.com/office/powerpoint/2010/main" val="52780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676149" cy="552958"/>
          </a:xfrm>
        </p:spPr>
        <p:txBody>
          <a:bodyPr>
            <a:noAutofit/>
          </a:bodyPr>
          <a:lstStyle/>
          <a:p>
            <a:r>
              <a:rPr lang="en-US" altLang="ko-KR" sz="3100" b="1" dirty="0">
                <a:latin typeface="Arial" panose="020B0604020202020204" pitchFamily="34" charset="0"/>
                <a:cs typeface="Arial" panose="020B0604020202020204" pitchFamily="34" charset="0"/>
              </a:rPr>
              <a:t>Accelerated Rise of Senior</a:t>
            </a:r>
            <a:r>
              <a:rPr lang="ko-KR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100" b="1" dirty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ko-KR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1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ko-KR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S. Korea, 1925 to 2065 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B4178D9-1017-14B0-F74A-28D742C5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7C264E-8398-6F01-3B0D-3B1A06F5C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192521"/>
              </p:ext>
            </p:extLst>
          </p:nvPr>
        </p:nvGraphicFramePr>
        <p:xfrm>
          <a:off x="1424927" y="1199197"/>
          <a:ext cx="5699761" cy="547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A8EF2C-3018-2D05-67E6-E6D1F7E77EE1}"/>
              </a:ext>
            </a:extLst>
          </p:cNvPr>
          <p:cNvSpPr/>
          <p:nvPr/>
        </p:nvSpPr>
        <p:spPr>
          <a:xfrm>
            <a:off x="5367590" y="1399591"/>
            <a:ext cx="1511559" cy="4599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1578DC-B192-4E4C-6485-2E2D4172CCAE}"/>
              </a:ext>
            </a:extLst>
          </p:cNvPr>
          <p:cNvCxnSpPr>
            <a:cxnSpLocks/>
          </p:cNvCxnSpPr>
          <p:nvPr/>
        </p:nvCxnSpPr>
        <p:spPr>
          <a:xfrm flipV="1">
            <a:off x="5367590" y="2928536"/>
            <a:ext cx="1511559" cy="20905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34D0EF-A30C-499A-19F0-69174A34E671}"/>
              </a:ext>
            </a:extLst>
          </p:cNvPr>
          <p:cNvCxnSpPr>
            <a:cxnSpLocks/>
          </p:cNvCxnSpPr>
          <p:nvPr/>
        </p:nvCxnSpPr>
        <p:spPr>
          <a:xfrm flipV="1">
            <a:off x="5367590" y="5529430"/>
            <a:ext cx="1557576" cy="2886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C56DE8E-F0F1-819D-636F-79985F486E47}"/>
              </a:ext>
            </a:extLst>
          </p:cNvPr>
          <p:cNvSpPr txBox="1">
            <a:spLocks/>
          </p:cNvSpPr>
          <p:nvPr/>
        </p:nvSpPr>
        <p:spPr>
          <a:xfrm>
            <a:off x="6887842" y="2552903"/>
            <a:ext cx="3673033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734F21-8962-A5C5-51CF-91A471246EF8}"/>
              </a:ext>
            </a:extLst>
          </p:cNvPr>
          <p:cNvSpPr txBox="1">
            <a:spLocks/>
          </p:cNvSpPr>
          <p:nvPr/>
        </p:nvSpPr>
        <p:spPr>
          <a:xfrm>
            <a:off x="6887842" y="5352086"/>
            <a:ext cx="3673033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50CFD82-9FC6-8122-FE73-9C4470C5DB13}"/>
              </a:ext>
            </a:extLst>
          </p:cNvPr>
          <p:cNvSpPr txBox="1">
            <a:spLocks/>
          </p:cNvSpPr>
          <p:nvPr/>
        </p:nvSpPr>
        <p:spPr>
          <a:xfrm>
            <a:off x="6887842" y="1486836"/>
            <a:ext cx="4525985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6 seniors per a kid</a:t>
            </a:r>
          </a:p>
          <a:p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(Projected by Korean Census Bureau)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B607E2B-B0D0-AA76-FBE9-082ED353974A}"/>
              </a:ext>
            </a:extLst>
          </p:cNvPr>
          <p:cNvSpPr txBox="1">
            <a:spLocks/>
          </p:cNvSpPr>
          <p:nvPr/>
        </p:nvSpPr>
        <p:spPr>
          <a:xfrm>
            <a:off x="6887842" y="4721279"/>
            <a:ext cx="5141598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 senior per 1 economically active age (Projected by Korean Census Bureau)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FB723-F7B3-EEA9-5E75-6C53B60EB3D9}"/>
              </a:ext>
            </a:extLst>
          </p:cNvPr>
          <p:cNvSpPr txBox="1">
            <a:spLocks/>
          </p:cNvSpPr>
          <p:nvPr/>
        </p:nvSpPr>
        <p:spPr>
          <a:xfrm>
            <a:off x="2244945" y="1552505"/>
            <a:ext cx="3673033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age 65+ to 0-14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19BD8E-D847-B471-B4E2-EBE5077431DE}"/>
              </a:ext>
            </a:extLst>
          </p:cNvPr>
          <p:cNvSpPr txBox="1">
            <a:spLocks/>
          </p:cNvSpPr>
          <p:nvPr/>
        </p:nvSpPr>
        <p:spPr>
          <a:xfrm>
            <a:off x="2244945" y="2140441"/>
            <a:ext cx="3673033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 of age 65+ to 25-64</a:t>
            </a:r>
          </a:p>
        </p:txBody>
      </p:sp>
    </p:spTree>
    <p:extLst>
      <p:ext uri="{BB962C8B-B14F-4D97-AF65-F5344CB8AC3E}">
        <p14:creationId xmlns:p14="http://schemas.microsoft.com/office/powerpoint/2010/main" val="8164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462799"/>
            <a:ext cx="11253991" cy="552958"/>
          </a:xfrm>
        </p:spPr>
        <p:txBody>
          <a:bodyPr>
            <a:noAutofit/>
          </a:bodyPr>
          <a:lstStyle/>
          <a:p>
            <a:r>
              <a:rPr lang="en-US" sz="3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Century of Age Waves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in South Korea : 1955 to 2055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11C356C-E10A-EEC2-4D1C-ED9796E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06D5160-1809-7579-DC48-2ED915A13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969806"/>
              </p:ext>
            </p:extLst>
          </p:nvPr>
        </p:nvGraphicFramePr>
        <p:xfrm>
          <a:off x="173115" y="1446157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ED7401-955F-4C6A-BE55-F7E3EABB0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49310"/>
              </p:ext>
            </p:extLst>
          </p:nvPr>
        </p:nvGraphicFramePr>
        <p:xfrm>
          <a:off x="173115" y="1446156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3676AEE-6CA6-47F2-A266-426BBB7B3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447736"/>
              </p:ext>
            </p:extLst>
          </p:nvPr>
        </p:nvGraphicFramePr>
        <p:xfrm>
          <a:off x="173115" y="1446157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8F37872-B87A-4361-B811-11AF18A8B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74983"/>
              </p:ext>
            </p:extLst>
          </p:nvPr>
        </p:nvGraphicFramePr>
        <p:xfrm>
          <a:off x="173115" y="1446155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C7DC781-804C-4504-9BE4-3B57A1AA2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31961"/>
              </p:ext>
            </p:extLst>
          </p:nvPr>
        </p:nvGraphicFramePr>
        <p:xfrm>
          <a:off x="173115" y="1434090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5DD8BEA-AD7D-41DC-BB23-0A5A1EBFA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1314"/>
              </p:ext>
            </p:extLst>
          </p:nvPr>
        </p:nvGraphicFramePr>
        <p:xfrm>
          <a:off x="173114" y="1446157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68B4647-0028-4743-996D-D1C1819D4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259626"/>
              </p:ext>
            </p:extLst>
          </p:nvPr>
        </p:nvGraphicFramePr>
        <p:xfrm>
          <a:off x="173115" y="1446157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737CEF6C-1043-4E28-BD4E-7573BD3D5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532082"/>
              </p:ext>
            </p:extLst>
          </p:nvPr>
        </p:nvGraphicFramePr>
        <p:xfrm>
          <a:off x="173115" y="1496580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C5D27507-674E-4460-9F99-F2B32DC06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461379"/>
              </p:ext>
            </p:extLst>
          </p:nvPr>
        </p:nvGraphicFramePr>
        <p:xfrm>
          <a:off x="173115" y="1550884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D843F60-BE88-4B37-A9B5-23D1E03CC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046370"/>
              </p:ext>
            </p:extLst>
          </p:nvPr>
        </p:nvGraphicFramePr>
        <p:xfrm>
          <a:off x="173115" y="1447533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DCFB24A-1069-45B7-B95B-DEBB94F77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581765"/>
              </p:ext>
            </p:extLst>
          </p:nvPr>
        </p:nvGraphicFramePr>
        <p:xfrm>
          <a:off x="173115" y="1536439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DF308A30-1007-4B5C-8312-134CB1378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217331"/>
              </p:ext>
            </p:extLst>
          </p:nvPr>
        </p:nvGraphicFramePr>
        <p:xfrm>
          <a:off x="173115" y="1422526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59947B0-5F78-42BB-8885-A4E09725B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71441"/>
              </p:ext>
            </p:extLst>
          </p:nvPr>
        </p:nvGraphicFramePr>
        <p:xfrm>
          <a:off x="173115" y="1444217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2B2E063B-4825-458E-9427-28F9BEDFD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036408"/>
              </p:ext>
            </p:extLst>
          </p:nvPr>
        </p:nvGraphicFramePr>
        <p:xfrm>
          <a:off x="173115" y="1485609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6498C8CB-471C-4FDD-82B4-85D0227D4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92076"/>
              </p:ext>
            </p:extLst>
          </p:nvPr>
        </p:nvGraphicFramePr>
        <p:xfrm>
          <a:off x="173115" y="1478585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6D8CD86-2094-4381-B337-54C514D5F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251660"/>
              </p:ext>
            </p:extLst>
          </p:nvPr>
        </p:nvGraphicFramePr>
        <p:xfrm>
          <a:off x="173115" y="1509366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FFFE8F4F-A793-4248-B38F-7A7F7ADAC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97890"/>
              </p:ext>
            </p:extLst>
          </p:nvPr>
        </p:nvGraphicFramePr>
        <p:xfrm>
          <a:off x="173115" y="1533123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C5D6BAC1-D740-48B5-A647-ED7BA7BE1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797485"/>
              </p:ext>
            </p:extLst>
          </p:nvPr>
        </p:nvGraphicFramePr>
        <p:xfrm>
          <a:off x="173115" y="1550884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8EFC817-F522-4268-B1DD-551C74ABB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735968"/>
              </p:ext>
            </p:extLst>
          </p:nvPr>
        </p:nvGraphicFramePr>
        <p:xfrm>
          <a:off x="173115" y="1543860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F119DB69-F8E9-4C5D-9156-987655549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642750"/>
              </p:ext>
            </p:extLst>
          </p:nvPr>
        </p:nvGraphicFramePr>
        <p:xfrm>
          <a:off x="173115" y="1514748"/>
          <a:ext cx="11845769" cy="498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8C37F-8E76-73F5-869B-2019C6F333A9}"/>
              </a:ext>
            </a:extLst>
          </p:cNvPr>
          <p:cNvCxnSpPr>
            <a:cxnSpLocks/>
          </p:cNvCxnSpPr>
          <p:nvPr/>
        </p:nvCxnSpPr>
        <p:spPr>
          <a:xfrm>
            <a:off x="8862073" y="1967696"/>
            <a:ext cx="0" cy="4143737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5A1D88-DF4A-BF47-EC90-1FB51C804B18}"/>
              </a:ext>
            </a:extLst>
          </p:cNvPr>
          <p:cNvCxnSpPr>
            <a:cxnSpLocks/>
          </p:cNvCxnSpPr>
          <p:nvPr/>
        </p:nvCxnSpPr>
        <p:spPr>
          <a:xfrm>
            <a:off x="4023855" y="1967696"/>
            <a:ext cx="0" cy="4143737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437FA92-8CF2-C2F5-D795-7A545756150C}"/>
              </a:ext>
            </a:extLst>
          </p:cNvPr>
          <p:cNvSpPr txBox="1">
            <a:spLocks/>
          </p:cNvSpPr>
          <p:nvPr/>
        </p:nvSpPr>
        <p:spPr>
          <a:xfrm>
            <a:off x="2123438" y="1080424"/>
            <a:ext cx="2793794" cy="552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Korean Baby Boomers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D89AF7-E4D0-7153-DFF0-A9A7B02DB522}"/>
              </a:ext>
            </a:extLst>
          </p:cNvPr>
          <p:cNvSpPr/>
          <p:nvPr/>
        </p:nvSpPr>
        <p:spPr>
          <a:xfrm>
            <a:off x="1016494" y="1193463"/>
            <a:ext cx="1106945" cy="32755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7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4" grpId="0">
        <p:bldAsOne/>
      </p:bldGraphic>
      <p:bldGraphic spid="36" grpId="0">
        <p:bldAsOne/>
      </p:bldGraphic>
      <p:bldGraphic spid="37" grpId="0">
        <p:bldAsOne/>
      </p:bldGraphic>
      <p:bldGraphic spid="38" grpId="0">
        <p:bldAsOne/>
      </p:bldGraphic>
      <p:bldGraphic spid="39" grpId="0">
        <p:bldAsOne/>
      </p:bldGraphic>
      <p:bldGraphic spid="40" grpId="0">
        <p:bldAsOne/>
      </p:bldGraphic>
      <p:bldGraphic spid="4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62799"/>
            <a:ext cx="11836401" cy="552958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Baby Boomers are 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Changer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: Then, Now, and Near Future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C614BB-02FD-43DD-1327-7D69232C9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7" t="20802" b="4801"/>
          <a:stretch/>
        </p:blipFill>
        <p:spPr>
          <a:xfrm>
            <a:off x="125880" y="2336800"/>
            <a:ext cx="3997440" cy="43247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7CB49E-7329-123D-44E9-4F53B8E82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7" t="19537" b="5356"/>
          <a:stretch/>
        </p:blipFill>
        <p:spPr>
          <a:xfrm>
            <a:off x="8133600" y="2293108"/>
            <a:ext cx="3997440" cy="43947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4EF355-8CAC-514E-A30A-410E9DE041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7" t="23258" b="8445"/>
          <a:stretch/>
        </p:blipFill>
        <p:spPr>
          <a:xfrm>
            <a:off x="4143640" y="2545208"/>
            <a:ext cx="3997440" cy="3982072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AABD178-8D31-3CE8-DF72-70541EEA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D56D07-C461-370F-0580-CDB5A2D7121D}"/>
              </a:ext>
            </a:extLst>
          </p:cNvPr>
          <p:cNvSpPr txBox="1">
            <a:spLocks/>
          </p:cNvSpPr>
          <p:nvPr/>
        </p:nvSpPr>
        <p:spPr>
          <a:xfrm>
            <a:off x="579120" y="1409440"/>
            <a:ext cx="3362960" cy="94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economically active while paying tax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27AC19-93FD-D1E6-94ED-F84C2B40E6AB}"/>
              </a:ext>
            </a:extLst>
          </p:cNvPr>
          <p:cNvSpPr txBox="1">
            <a:spLocks/>
          </p:cNvSpPr>
          <p:nvPr/>
        </p:nvSpPr>
        <p:spPr>
          <a:xfrm>
            <a:off x="4354989" y="1395600"/>
            <a:ext cx="3546941" cy="94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retiring &amp; entering senior age bracket (65+)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626614-043D-EFBC-6FA8-6E86E64B3445}"/>
              </a:ext>
            </a:extLst>
          </p:cNvPr>
          <p:cNvSpPr txBox="1">
            <a:spLocks/>
          </p:cNvSpPr>
          <p:nvPr/>
        </p:nvSpPr>
        <p:spPr>
          <a:xfrm>
            <a:off x="8244169" y="1395600"/>
            <a:ext cx="3776302" cy="94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healthy ageing &amp; receiving welfare benefits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2678123"/>
            <a:ext cx="11654118" cy="150175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Ageing 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Place</a:t>
            </a:r>
          </a:p>
          <a:p>
            <a:pPr algn="ctr">
              <a:lnSpc>
                <a:spcPct val="120000"/>
              </a:lnSpc>
            </a:pP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South Korea</a:t>
            </a:r>
          </a:p>
        </p:txBody>
      </p:sp>
    </p:spTree>
    <p:extLst>
      <p:ext uri="{BB962C8B-B14F-4D97-AF65-F5344CB8AC3E}">
        <p14:creationId xmlns:p14="http://schemas.microsoft.com/office/powerpoint/2010/main" val="183546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313510"/>
            <a:ext cx="11594869" cy="552958"/>
          </a:xfrm>
        </p:spPr>
        <p:txBody>
          <a:bodyPr>
            <a:noAutofit/>
          </a:bodyPr>
          <a:lstStyle/>
          <a:p>
            <a:pPr algn="l"/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AIP Literature in S. Korea: Either Age Group or Cohort Approach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406FAD7-8AC5-9941-1455-3003EAA1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675120"/>
            <a:ext cx="3329927" cy="182880"/>
          </a:xfrm>
        </p:spPr>
        <p:txBody>
          <a:bodyPr/>
          <a:lstStyle/>
          <a:p>
            <a:fld id="{403AAF9B-FA91-2040-AF7F-021EAEEFC28D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rgbClr val="0070C0"/>
                </a:solidFill>
              </a:rPr>
              <a:t>JungHo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000" dirty="0" err="1">
                <a:solidFill>
                  <a:srgbClr val="0070C0"/>
                </a:solidFill>
              </a:rPr>
              <a:t>Taegyun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F81B94E-C154-15CC-9597-79D01A215BEB}"/>
              </a:ext>
            </a:extLst>
          </p:cNvPr>
          <p:cNvSpPr txBox="1">
            <a:spLocks/>
          </p:cNvSpPr>
          <p:nvPr/>
        </p:nvSpPr>
        <p:spPr>
          <a:xfrm>
            <a:off x="353290" y="984731"/>
            <a:ext cx="11838709" cy="5529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Reviewing 30+ papers in the fields of ageing, public welfare, demography, housing, &amp; planning 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0BB744B-88AC-FD8D-A910-E0482B2F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17462"/>
              </p:ext>
            </p:extLst>
          </p:nvPr>
        </p:nvGraphicFramePr>
        <p:xfrm>
          <a:off x="353291" y="1655952"/>
          <a:ext cx="11594869" cy="50191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99668">
                  <a:extLst>
                    <a:ext uri="{9D8B030D-6E8A-4147-A177-3AD203B41FA5}">
                      <a16:colId xmlns:a16="http://schemas.microsoft.com/office/drawing/2014/main" val="3945677814"/>
                    </a:ext>
                  </a:extLst>
                </a:gridCol>
                <a:gridCol w="1973101">
                  <a:extLst>
                    <a:ext uri="{9D8B030D-6E8A-4147-A177-3AD203B41FA5}">
                      <a16:colId xmlns:a16="http://schemas.microsoft.com/office/drawing/2014/main" val="4176677728"/>
                    </a:ext>
                  </a:extLst>
                </a:gridCol>
                <a:gridCol w="2108510">
                  <a:extLst>
                    <a:ext uri="{9D8B030D-6E8A-4147-A177-3AD203B41FA5}">
                      <a16:colId xmlns:a16="http://schemas.microsoft.com/office/drawing/2014/main" val="1086126835"/>
                    </a:ext>
                  </a:extLst>
                </a:gridCol>
                <a:gridCol w="1659725">
                  <a:extLst>
                    <a:ext uri="{9D8B030D-6E8A-4147-A177-3AD203B41FA5}">
                      <a16:colId xmlns:a16="http://schemas.microsoft.com/office/drawing/2014/main" val="2444964235"/>
                    </a:ext>
                  </a:extLst>
                </a:gridCol>
                <a:gridCol w="2565032">
                  <a:extLst>
                    <a:ext uri="{9D8B030D-6E8A-4147-A177-3AD203B41FA5}">
                      <a16:colId xmlns:a16="http://schemas.microsoft.com/office/drawing/2014/main" val="1689711263"/>
                    </a:ext>
                  </a:extLst>
                </a:gridCol>
                <a:gridCol w="2688833">
                  <a:extLst>
                    <a:ext uri="{9D8B030D-6E8A-4147-A177-3AD203B41FA5}">
                      <a16:colId xmlns:a16="http://schemas.microsoft.com/office/drawing/2014/main" val="2494122039"/>
                    </a:ext>
                  </a:extLst>
                </a:gridCol>
              </a:tblGrid>
              <a:tr h="142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Num.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Cohort vs. Age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Author (Year)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Research Scope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35245"/>
                  </a:ext>
                </a:extLst>
              </a:tr>
              <a:tr h="142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Observation Time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Spatial Definition of AIP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13262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Cohort-based </a:t>
                      </a:r>
                      <a:b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Perspective on AIP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Jeong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&amp; Lee (2013)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2005 to 2008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Nationwide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Labor Panel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01136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Jeong &amp; Lee (2014)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2003 to 2012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Nationwide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Labor Panel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35044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Kang &amp; You (2011)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Neighborhood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 Welfare Panel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8545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Park &amp; Kim (2021)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2009 &amp; 2019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Large-scale Apartment Complex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Labor Panel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78505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Age-based</a:t>
                      </a:r>
                      <a:br>
                        <a:rPr lang="en-US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Perspective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on AIP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Ko &amp; Choi (2014)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Nationwide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Housing Survey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50729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et al. (2012)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Rural Area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2992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Kwon et al. (2014)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0760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&amp; Seong (2018)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Seoul Metropolitan Area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8235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Lee &amp; Park (2015)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363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Kwon &amp; Kim (2019)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740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et al. (2015)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6076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Kwon (2015)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Seoul &amp; Nearby New Towns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10936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&amp; Kwon (2015)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New Towns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4628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Lee (2017)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474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Park (2019)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8728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&amp; Kim (2021)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Seoul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Migration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82361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Jeong &amp; Han (2021)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Senior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31024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&amp; Park (2019)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Public Senior Housing Complex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52741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Kang &amp; Kim (2018)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Case Study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9360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&amp; Lee (2018)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Case Study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5692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Ha &amp; Park (2021)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Respondents' Subject Recognition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2911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Yun &amp; Park (2019)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Nationwide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Housing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9156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Kim &amp; Lee (2021)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Seoul Metropolitan Area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Housing Survey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64118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Hwang (2020)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Gyunggi Province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Migration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04136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Lim (2013)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1998 to 2010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Nationwide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Labor Panel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29537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Lee &amp; Lee (2010)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2004 to 2008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Seoul Metropolitan Area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Migration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86782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Seok (2012)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2005 to 2010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Local Small- &amp; Mid-sized Cities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Migration Survey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65561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Shin et al. (2019)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2005 to 2015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Seoul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Migration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96619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Song &amp; Jeon (2018)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2006 &amp; 2016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Nationwide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National Housing Survey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54033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Choi &amp; Choi (2022)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2016 to 2020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Busan, Ulsan, &amp; Kyungnam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Housing Survey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4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63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2" y="462799"/>
            <a:ext cx="11905594" cy="552958"/>
          </a:xfrm>
        </p:spPr>
        <p:txBody>
          <a:bodyPr>
            <a:noAutofit/>
          </a:bodyPr>
          <a:lstStyle/>
          <a:p>
            <a:pPr algn="l"/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Age and Cohort Perspectives on Ageing-in-Place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406FAD7-8AC5-9941-1455-3003EAA1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2073" y="6492875"/>
            <a:ext cx="3329927" cy="365125"/>
          </a:xfrm>
        </p:spPr>
        <p:txBody>
          <a:bodyPr/>
          <a:lstStyle/>
          <a:p>
            <a:fld id="{403AAF9B-FA91-2040-AF7F-021EAEEFC28D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/29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JungHo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Park &amp; </a:t>
            </a:r>
            <a:r>
              <a:rPr lang="en-US" sz="1400" dirty="0" err="1">
                <a:solidFill>
                  <a:srgbClr val="0070C0"/>
                </a:solidFill>
              </a:rPr>
              <a:t>Taegyun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5D2ECF-F91B-9B8C-87E3-6D7E657DE071}"/>
              </a:ext>
            </a:extLst>
          </p:cNvPr>
          <p:cNvSpPr txBox="1">
            <a:spLocks/>
          </p:cNvSpPr>
          <p:nvPr/>
        </p:nvSpPr>
        <p:spPr>
          <a:xfrm>
            <a:off x="274322" y="1205881"/>
            <a:ext cx="11917678" cy="12828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Age-based literature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focus on older ages (65+) and identify places where they age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(e.g., staying in place as long as possible, moving but only nearby, and never moving)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A3ECA2-90E5-DF4A-F9F5-63BD85368303}"/>
              </a:ext>
            </a:extLst>
          </p:cNvPr>
          <p:cNvSpPr txBox="1">
            <a:spLocks/>
          </p:cNvSpPr>
          <p:nvPr/>
        </p:nvSpPr>
        <p:spPr>
          <a:xfrm>
            <a:off x="275949" y="2200339"/>
            <a:ext cx="11672210" cy="850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Cohort-based studies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follow specific birth cohorts (e.g., Baby Boomers) over the life course and compares their intentions to move with actual moving behaviors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타원 4">
            <a:extLst>
              <a:ext uri="{FF2B5EF4-FFF2-40B4-BE49-F238E27FC236}">
                <a16:creationId xmlns:a16="http://schemas.microsoft.com/office/drawing/2014/main" id="{F2137F64-2E2A-2173-FDBB-DACA6B61ABB9}"/>
              </a:ext>
            </a:extLst>
          </p:cNvPr>
          <p:cNvSpPr/>
          <p:nvPr/>
        </p:nvSpPr>
        <p:spPr>
          <a:xfrm>
            <a:off x="2663677" y="3147373"/>
            <a:ext cx="3787440" cy="363093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11">
            <a:extLst>
              <a:ext uri="{FF2B5EF4-FFF2-40B4-BE49-F238E27FC236}">
                <a16:creationId xmlns:a16="http://schemas.microsoft.com/office/drawing/2014/main" id="{DF55F06A-9FB5-9475-D838-EF1ABC43F62B}"/>
              </a:ext>
            </a:extLst>
          </p:cNvPr>
          <p:cNvSpPr/>
          <p:nvPr/>
        </p:nvSpPr>
        <p:spPr>
          <a:xfrm>
            <a:off x="5118731" y="3124506"/>
            <a:ext cx="3783962" cy="362745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CD92F-CE14-6DBF-3EF8-00DDA854BB0A}"/>
              </a:ext>
            </a:extLst>
          </p:cNvPr>
          <p:cNvSpPr txBox="1"/>
          <p:nvPr/>
        </p:nvSpPr>
        <p:spPr>
          <a:xfrm>
            <a:off x="2698134" y="3996430"/>
            <a:ext cx="26156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26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①</a:t>
            </a:r>
            <a:endParaRPr lang="en-US" altLang="ko-KR" sz="26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algn="ctr" eaLnBrk="1" latinLnBrk="1" hangingPunct="1">
              <a:defRPr/>
            </a:pPr>
            <a:r>
              <a:rPr lang="en-US" altLang="ko-KR" sz="26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Age</a:t>
            </a:r>
            <a:r>
              <a:rPr lang="en-US" altLang="ko-KR" sz="26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-based</a:t>
            </a:r>
          </a:p>
          <a:p>
            <a:pPr algn="ctr" eaLnBrk="1" latinLnBrk="1" hangingPunct="1">
              <a:defRPr/>
            </a:pPr>
            <a:r>
              <a:rPr lang="en-US" altLang="ko-KR" sz="26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Perspective</a:t>
            </a:r>
          </a:p>
          <a:p>
            <a:pPr algn="ctr" eaLnBrk="1" latinLnBrk="1" hangingPunct="1">
              <a:defRPr/>
            </a:pPr>
            <a:r>
              <a:rPr lang="en-US" altLang="ko-KR" sz="26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on AIP</a:t>
            </a:r>
            <a:endParaRPr lang="en-US" altLang="ko-KR" sz="2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6173D01E-1FB4-F9C7-9423-7B22E60D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481" y="3996430"/>
            <a:ext cx="25114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en-US" altLang="ko-KR" sz="26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sz="26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Cohort</a:t>
            </a:r>
            <a:r>
              <a:rPr lang="en-US" altLang="ko-KR" sz="26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-based Perspective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sz="26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on AIP</a:t>
            </a:r>
            <a:endParaRPr lang="ko-KR" altLang="en-US" sz="26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25" name="TextBox 14378">
            <a:extLst>
              <a:ext uri="{FF2B5EF4-FFF2-40B4-BE49-F238E27FC236}">
                <a16:creationId xmlns:a16="http://schemas.microsoft.com/office/drawing/2014/main" id="{207B6ED4-F872-6C62-0A14-6F1D5204E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862" y="3790155"/>
            <a:ext cx="2986054" cy="213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171450" indent="-171450" eaLnBrk="1" hangingPunct="1">
              <a:lnSpc>
                <a:spcPct val="125000"/>
              </a:lnSpc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Recent approach </a:t>
            </a:r>
            <a:b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 Long-term historical study </a:t>
            </a:r>
            <a:r>
              <a:rPr lang="en-US" altLang="ko-KR" sz="1800" b="1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NOT</a:t>
            </a: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 conducted</a:t>
            </a:r>
            <a:endParaRPr lang="en-US" altLang="ko-KR" sz="18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pPr marL="171450" indent="-171450" eaLnBrk="1" hangingPunct="1">
              <a:lnSpc>
                <a:spcPct val="125000"/>
              </a:lnSpc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Mainly based on panel</a:t>
            </a:r>
            <a:b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 Pooled c</a:t>
            </a: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ross-sectional data </a:t>
            </a:r>
            <a:r>
              <a:rPr lang="en-US" altLang="ko-KR" sz="1800" b="1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NOT</a:t>
            </a: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 used yet</a:t>
            </a:r>
          </a:p>
        </p:txBody>
      </p:sp>
      <p:cxnSp>
        <p:nvCxnSpPr>
          <p:cNvPr id="26" name="직선 연결선 2049">
            <a:extLst>
              <a:ext uri="{FF2B5EF4-FFF2-40B4-BE49-F238E27FC236}">
                <a16:creationId xmlns:a16="http://schemas.microsoft.com/office/drawing/2014/main" id="{6524F849-C620-D106-50DB-45D3F53F74A0}"/>
              </a:ext>
            </a:extLst>
          </p:cNvPr>
          <p:cNvCxnSpPr>
            <a:cxnSpLocks/>
          </p:cNvCxnSpPr>
          <p:nvPr/>
        </p:nvCxnSpPr>
        <p:spPr>
          <a:xfrm>
            <a:off x="2477764" y="4683440"/>
            <a:ext cx="468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050">
            <a:extLst>
              <a:ext uri="{FF2B5EF4-FFF2-40B4-BE49-F238E27FC236}">
                <a16:creationId xmlns:a16="http://schemas.microsoft.com/office/drawing/2014/main" id="{78EED376-6741-18A5-BA0B-EDB25F33D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3703159"/>
            <a:ext cx="2467293" cy="28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171450" indent="-171450" eaLnBrk="1" hangingPunct="1">
              <a:lnSpc>
                <a:spcPct val="125000"/>
              </a:lnSpc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Classic approach</a:t>
            </a:r>
            <a:b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 </a:t>
            </a:r>
            <a:r>
              <a:rPr lang="en-US" altLang="ko-KR" sz="1800" b="1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LIMITED</a:t>
            </a: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 focus on a specific cohort</a:t>
            </a:r>
          </a:p>
          <a:p>
            <a:pPr marL="171450" indent="-171450" eaLnBrk="1" hangingPunct="1">
              <a:lnSpc>
                <a:spcPct val="125000"/>
              </a:lnSpc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Mainly based on survey &amp; interview</a:t>
            </a:r>
            <a:b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 </a:t>
            </a:r>
            <a:r>
              <a:rPr lang="en-US" altLang="ko-KR" sz="1800" b="1" dirty="0">
                <a:solidFill>
                  <a:srgbClr val="C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LIMITED</a:t>
            </a:r>
            <a:r>
              <a:rPr lang="en-US" altLang="ko-KR" sz="1800" dirty="0">
                <a:latin typeface="맑은 고딕" panose="020B0503020000020004" pitchFamily="34" charset="-127"/>
                <a:ea typeface="맑은 고딕" panose="020B0503020000020004" pitchFamily="34" charset="-127"/>
                <a:sym typeface="Wingdings" panose="05000000000000000000" pitchFamily="2" charset="2"/>
              </a:rPr>
              <a:t> analysis on nationwide &amp; macro-level AIP</a:t>
            </a:r>
            <a:endParaRPr lang="en-US" altLang="ko-KR" sz="18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cxnSp>
        <p:nvCxnSpPr>
          <p:cNvPr id="28" name="직선 연결선 2051">
            <a:extLst>
              <a:ext uri="{FF2B5EF4-FFF2-40B4-BE49-F238E27FC236}">
                <a16:creationId xmlns:a16="http://schemas.microsoft.com/office/drawing/2014/main" id="{3DBF076F-9885-655F-B155-3594E3FCA492}"/>
              </a:ext>
            </a:extLst>
          </p:cNvPr>
          <p:cNvCxnSpPr>
            <a:cxnSpLocks/>
          </p:cNvCxnSpPr>
          <p:nvPr/>
        </p:nvCxnSpPr>
        <p:spPr>
          <a:xfrm>
            <a:off x="2477764" y="3790155"/>
            <a:ext cx="0" cy="2728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055">
            <a:extLst>
              <a:ext uri="{FF2B5EF4-FFF2-40B4-BE49-F238E27FC236}">
                <a16:creationId xmlns:a16="http://schemas.microsoft.com/office/drawing/2014/main" id="{4ADF376E-6819-8AEB-3080-E2B9A3BA36C7}"/>
              </a:ext>
            </a:extLst>
          </p:cNvPr>
          <p:cNvCxnSpPr>
            <a:cxnSpLocks/>
          </p:cNvCxnSpPr>
          <p:nvPr/>
        </p:nvCxnSpPr>
        <p:spPr>
          <a:xfrm>
            <a:off x="8760473" y="4683440"/>
            <a:ext cx="433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056">
            <a:extLst>
              <a:ext uri="{FF2B5EF4-FFF2-40B4-BE49-F238E27FC236}">
                <a16:creationId xmlns:a16="http://schemas.microsoft.com/office/drawing/2014/main" id="{F2AF15C7-24DD-ED7D-7017-E8B5F20BF1C8}"/>
              </a:ext>
            </a:extLst>
          </p:cNvPr>
          <p:cNvCxnSpPr>
            <a:cxnSpLocks/>
          </p:cNvCxnSpPr>
          <p:nvPr/>
        </p:nvCxnSpPr>
        <p:spPr>
          <a:xfrm>
            <a:off x="9193861" y="3799840"/>
            <a:ext cx="0" cy="2123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extLst>
              <a:ext uri="{FF2B5EF4-FFF2-40B4-BE49-F238E27FC236}">
                <a16:creationId xmlns:a16="http://schemas.microsoft.com/office/drawing/2014/main" id="{577A9C88-C8EC-45F2-EFA2-CD7F8CC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432" y="4304206"/>
            <a:ext cx="25114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This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Study</a:t>
            </a:r>
            <a:endParaRPr lang="ko-KR" altLang="en-US" b="1" dirty="0">
              <a:solidFill>
                <a:srgbClr val="C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05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28095</TotalTime>
  <Words>2844</Words>
  <Application>Microsoft Office PowerPoint</Application>
  <PresentationFormat>Widescreen</PresentationFormat>
  <Paragraphs>476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Office Theme</vt:lpstr>
      <vt:lpstr>PowerPoint Presentation</vt:lpstr>
      <vt:lpstr>PowerPoint Presentation</vt:lpstr>
      <vt:lpstr>Background</vt:lpstr>
      <vt:lpstr>Accelerated Rise of Senior Ratios in S. Korea, 1925 to 2065 </vt:lpstr>
      <vt:lpstr>A Century of Age Waves in South Korea : 1955 to 2055</vt:lpstr>
      <vt:lpstr>Baby Boomers are Game Changer : Then, Now, and Near Future</vt:lpstr>
      <vt:lpstr>PowerPoint Presentation</vt:lpstr>
      <vt:lpstr>AIP Literature in S. Korea: Either Age Group or Cohort Approach</vt:lpstr>
      <vt:lpstr>Reconciling Age and Cohort Perspectives on Ageing-in-Place</vt:lpstr>
      <vt:lpstr>Data and Method: Building Quasi-panel Data from Korean Census</vt:lpstr>
      <vt:lpstr>Two Types of Migration Used to Typologize Baby Boomers’ AIP</vt:lpstr>
      <vt:lpstr>% of Population Living in the Same House as 5 Years Ago</vt:lpstr>
      <vt:lpstr>% of Population Living in the Same House as 5 Years Ago</vt:lpstr>
      <vt:lpstr>% of Population Living in the Same House as 5 Years Ago</vt:lpstr>
      <vt:lpstr>% of Population Living in the Same House as 5 Years Ago</vt:lpstr>
      <vt:lpstr>% of Population Living in the Same House as 5 Years Ago</vt:lpstr>
      <vt:lpstr>Increasing Seniors while Decreasing Baby Boomers in S. Korea</vt:lpstr>
      <vt:lpstr>Both Seniors &amp; Baby Boomers Increasing in Rural Areas</vt:lpstr>
      <vt:lpstr>17 Largest Cities and Provinces Categorized by 2 Types of Migration</vt:lpstr>
      <vt:lpstr>Typology of Cities and Provinces Where Boomers Age in Place</vt:lpstr>
      <vt:lpstr>National Spatial Pattern of Baby Boomers’ Ageing-in-Place in South Korea</vt:lpstr>
      <vt:lpstr>PowerPoint Presentation</vt:lpstr>
      <vt:lpstr>Ageing of Baby Boomers Shifts Stronger Population Growth into Older Age Brackets Key for Growth in Housing Demand</vt:lpstr>
      <vt:lpstr>Lifecycle Rates of Housing Demand in South Korea</vt:lpstr>
      <vt:lpstr>Active Rates of Housing Demand at Each Point in the Lifecycle</vt:lpstr>
      <vt:lpstr>Discussions and Next Steps</vt:lpstr>
      <vt:lpstr>Key 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 for LA County</dc:title>
  <dc:creator>Dowell Myers</dc:creator>
  <cp:lastModifiedBy>Karla Leal</cp:lastModifiedBy>
  <cp:revision>653</cp:revision>
  <dcterms:created xsi:type="dcterms:W3CDTF">2018-02-25T17:21:07Z</dcterms:created>
  <dcterms:modified xsi:type="dcterms:W3CDTF">2022-12-05T14:25:28Z</dcterms:modified>
</cp:coreProperties>
</file>