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6"/>
  </p:notesMasterIdLst>
  <p:handoutMasterIdLst>
    <p:handoutMasterId r:id="rId27"/>
  </p:handoutMasterIdLst>
  <p:sldIdLst>
    <p:sldId id="347" r:id="rId2"/>
    <p:sldId id="363" r:id="rId3"/>
    <p:sldId id="406" r:id="rId4"/>
    <p:sldId id="413" r:id="rId5"/>
    <p:sldId id="414" r:id="rId6"/>
    <p:sldId id="401" r:id="rId7"/>
    <p:sldId id="381" r:id="rId8"/>
    <p:sldId id="399" r:id="rId9"/>
    <p:sldId id="403" r:id="rId10"/>
    <p:sldId id="404" r:id="rId11"/>
    <p:sldId id="405" r:id="rId12"/>
    <p:sldId id="407" r:id="rId13"/>
    <p:sldId id="366" r:id="rId14"/>
    <p:sldId id="370" r:id="rId15"/>
    <p:sldId id="409" r:id="rId16"/>
    <p:sldId id="408" r:id="rId17"/>
    <p:sldId id="410" r:id="rId18"/>
    <p:sldId id="411" r:id="rId19"/>
    <p:sldId id="418" r:id="rId20"/>
    <p:sldId id="415" r:id="rId21"/>
    <p:sldId id="416" r:id="rId22"/>
    <p:sldId id="417" r:id="rId23"/>
    <p:sldId id="396" r:id="rId24"/>
    <p:sldId id="353" r:id="rId25"/>
  </p:sldIdLst>
  <p:sldSz cx="9144000" cy="6858000" type="screen4x3"/>
  <p:notesSz cx="6881813" cy="9296400"/>
  <p:defaultTextStyle>
    <a:defPPr>
      <a:defRPr lang="en-US"/>
    </a:defPPr>
    <a:lvl1pPr algn="l" rtl="0" fontAlgn="base">
      <a:spcBef>
        <a:spcPct val="0"/>
      </a:spcBef>
      <a:spcAft>
        <a:spcPct val="0"/>
      </a:spcAft>
      <a:defRPr kern="1200">
        <a:solidFill>
          <a:srgbClr val="303F70"/>
        </a:solidFill>
        <a:latin typeface="Arial" charset="0"/>
        <a:ea typeface="+mn-ea"/>
        <a:cs typeface="+mn-cs"/>
      </a:defRPr>
    </a:lvl1pPr>
    <a:lvl2pPr marL="457200" algn="l" rtl="0" fontAlgn="base">
      <a:spcBef>
        <a:spcPct val="0"/>
      </a:spcBef>
      <a:spcAft>
        <a:spcPct val="0"/>
      </a:spcAft>
      <a:defRPr kern="1200">
        <a:solidFill>
          <a:srgbClr val="303F70"/>
        </a:solidFill>
        <a:latin typeface="Arial" charset="0"/>
        <a:ea typeface="+mn-ea"/>
        <a:cs typeface="+mn-cs"/>
      </a:defRPr>
    </a:lvl2pPr>
    <a:lvl3pPr marL="914400" algn="l" rtl="0" fontAlgn="base">
      <a:spcBef>
        <a:spcPct val="0"/>
      </a:spcBef>
      <a:spcAft>
        <a:spcPct val="0"/>
      </a:spcAft>
      <a:defRPr kern="1200">
        <a:solidFill>
          <a:srgbClr val="303F70"/>
        </a:solidFill>
        <a:latin typeface="Arial" charset="0"/>
        <a:ea typeface="+mn-ea"/>
        <a:cs typeface="+mn-cs"/>
      </a:defRPr>
    </a:lvl3pPr>
    <a:lvl4pPr marL="1371600" algn="l" rtl="0" fontAlgn="base">
      <a:spcBef>
        <a:spcPct val="0"/>
      </a:spcBef>
      <a:spcAft>
        <a:spcPct val="0"/>
      </a:spcAft>
      <a:defRPr kern="1200">
        <a:solidFill>
          <a:srgbClr val="303F70"/>
        </a:solidFill>
        <a:latin typeface="Arial" charset="0"/>
        <a:ea typeface="+mn-ea"/>
        <a:cs typeface="+mn-cs"/>
      </a:defRPr>
    </a:lvl4pPr>
    <a:lvl5pPr marL="1828800" algn="l" rtl="0" fontAlgn="base">
      <a:spcBef>
        <a:spcPct val="0"/>
      </a:spcBef>
      <a:spcAft>
        <a:spcPct val="0"/>
      </a:spcAft>
      <a:defRPr kern="1200">
        <a:solidFill>
          <a:srgbClr val="303F70"/>
        </a:solidFill>
        <a:latin typeface="Arial" charset="0"/>
        <a:ea typeface="+mn-ea"/>
        <a:cs typeface="+mn-cs"/>
      </a:defRPr>
    </a:lvl5pPr>
    <a:lvl6pPr marL="2286000" algn="l" defTabSz="914400" rtl="0" eaLnBrk="1" latinLnBrk="0" hangingPunct="1">
      <a:defRPr kern="1200">
        <a:solidFill>
          <a:srgbClr val="303F70"/>
        </a:solidFill>
        <a:latin typeface="Arial" charset="0"/>
        <a:ea typeface="+mn-ea"/>
        <a:cs typeface="+mn-cs"/>
      </a:defRPr>
    </a:lvl6pPr>
    <a:lvl7pPr marL="2743200" algn="l" defTabSz="914400" rtl="0" eaLnBrk="1" latinLnBrk="0" hangingPunct="1">
      <a:defRPr kern="1200">
        <a:solidFill>
          <a:srgbClr val="303F70"/>
        </a:solidFill>
        <a:latin typeface="Arial" charset="0"/>
        <a:ea typeface="+mn-ea"/>
        <a:cs typeface="+mn-cs"/>
      </a:defRPr>
    </a:lvl7pPr>
    <a:lvl8pPr marL="3200400" algn="l" defTabSz="914400" rtl="0" eaLnBrk="1" latinLnBrk="0" hangingPunct="1">
      <a:defRPr kern="1200">
        <a:solidFill>
          <a:srgbClr val="303F70"/>
        </a:solidFill>
        <a:latin typeface="Arial" charset="0"/>
        <a:ea typeface="+mn-ea"/>
        <a:cs typeface="+mn-cs"/>
      </a:defRPr>
    </a:lvl8pPr>
    <a:lvl9pPr marL="3657600" algn="l" defTabSz="914400" rtl="0" eaLnBrk="1" latinLnBrk="0" hangingPunct="1">
      <a:defRPr kern="1200">
        <a:solidFill>
          <a:srgbClr val="303F7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27436B"/>
    <a:srgbClr val="F26F3A"/>
    <a:srgbClr val="F67D04"/>
    <a:srgbClr val="B13225"/>
    <a:srgbClr val="E1594B"/>
    <a:srgbClr val="FFF0B1"/>
    <a:srgbClr val="E69502"/>
    <a:srgbClr val="FFE3B1"/>
    <a:srgbClr val="303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4C7CB-BAD2-429C-A58A-088EB77AF385}" v="41" dt="2022-11-14T01:01:25.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밝은 스타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0105" autoAdjust="0"/>
  </p:normalViewPr>
  <p:slideViewPr>
    <p:cSldViewPr>
      <p:cViewPr varScale="1">
        <p:scale>
          <a:sx n="99" d="100"/>
          <a:sy n="99" d="100"/>
        </p:scale>
        <p:origin x="16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224259"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224260"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224261"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1022F818-41B3-4141-B39D-3BD2D7AC7450}" type="slidenum">
              <a:rPr lang="en-US"/>
              <a:pPr>
                <a:defRPr/>
              </a:pPr>
              <a:t>‹#›</a:t>
            </a:fld>
            <a:endParaRPr lang="en-US"/>
          </a:p>
        </p:txBody>
      </p:sp>
    </p:spTree>
    <p:extLst>
      <p:ext uri="{BB962C8B-B14F-4D97-AF65-F5344CB8AC3E}">
        <p14:creationId xmlns:p14="http://schemas.microsoft.com/office/powerpoint/2010/main" val="3671365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solidFill>
                  <a:schemeClr val="tx1"/>
                </a:solidFill>
              </a:defRPr>
            </a:lvl1pPr>
          </a:lstStyle>
          <a:p>
            <a:pPr>
              <a:defRPr/>
            </a:pPr>
            <a:endParaRPr lang="en-US"/>
          </a:p>
        </p:txBody>
      </p:sp>
      <p:sp>
        <p:nvSpPr>
          <p:cNvPr id="62467"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solidFill>
                  <a:schemeClr val="tx1"/>
                </a:solidFill>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solidFill>
                  <a:schemeClr val="tx1"/>
                </a:solidFill>
              </a:defRPr>
            </a:lvl1pPr>
          </a:lstStyle>
          <a:p>
            <a:pPr>
              <a:defRPr/>
            </a:pPr>
            <a:endParaRPr lang="en-US"/>
          </a:p>
        </p:txBody>
      </p:sp>
      <p:sp>
        <p:nvSpPr>
          <p:cNvPr id="62471"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solidFill>
                  <a:schemeClr val="tx1"/>
                </a:solidFill>
              </a:defRPr>
            </a:lvl1pPr>
          </a:lstStyle>
          <a:p>
            <a:pPr>
              <a:defRPr/>
            </a:pPr>
            <a:fld id="{83871997-F673-4296-B175-A88012D0E329}" type="slidenum">
              <a:rPr lang="en-US"/>
              <a:pPr>
                <a:defRPr/>
              </a:pPr>
              <a:t>‹#›</a:t>
            </a:fld>
            <a:endParaRPr lang="en-US"/>
          </a:p>
        </p:txBody>
      </p:sp>
    </p:spTree>
    <p:extLst>
      <p:ext uri="{BB962C8B-B14F-4D97-AF65-F5344CB8AC3E}">
        <p14:creationId xmlns:p14="http://schemas.microsoft.com/office/powerpoint/2010/main" val="839330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슬라이드 번호 개체 틀 3"/>
          <p:cNvSpPr>
            <a:spLocks noGrp="1"/>
          </p:cNvSpPr>
          <p:nvPr>
            <p:ph type="sldNum" sz="quarter" idx="10"/>
          </p:nvPr>
        </p:nvSpPr>
        <p:spPr/>
        <p:txBody>
          <a:bodyPr/>
          <a:lstStyle/>
          <a:p>
            <a:pPr>
              <a:defRPr/>
            </a:pPr>
            <a:fld id="{83871997-F673-4296-B175-A88012D0E329}" type="slidenum">
              <a:rPr lang="en-US" smtClean="0"/>
              <a:pPr>
                <a:defRPr/>
              </a:pPr>
              <a:t>20</a:t>
            </a:fld>
            <a:endParaRPr lang="en-US"/>
          </a:p>
        </p:txBody>
      </p:sp>
    </p:spTree>
    <p:extLst>
      <p:ext uri="{BB962C8B-B14F-4D97-AF65-F5344CB8AC3E}">
        <p14:creationId xmlns:p14="http://schemas.microsoft.com/office/powerpoint/2010/main" val="338110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슬라이드 번호 개체 틀 3"/>
          <p:cNvSpPr>
            <a:spLocks noGrp="1"/>
          </p:cNvSpPr>
          <p:nvPr>
            <p:ph type="sldNum" sz="quarter" idx="10"/>
          </p:nvPr>
        </p:nvSpPr>
        <p:spPr/>
        <p:txBody>
          <a:bodyPr/>
          <a:lstStyle/>
          <a:p>
            <a:pPr>
              <a:defRPr/>
            </a:pPr>
            <a:fld id="{83871997-F673-4296-B175-A88012D0E329}" type="slidenum">
              <a:rPr lang="en-US" smtClean="0"/>
              <a:pPr>
                <a:defRPr/>
              </a:pPr>
              <a:t>21</a:t>
            </a:fld>
            <a:endParaRPr lang="en-US"/>
          </a:p>
        </p:txBody>
      </p:sp>
    </p:spTree>
    <p:extLst>
      <p:ext uri="{BB962C8B-B14F-4D97-AF65-F5344CB8AC3E}">
        <p14:creationId xmlns:p14="http://schemas.microsoft.com/office/powerpoint/2010/main" val="339004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슬라이드 번호 개체 틀 3"/>
          <p:cNvSpPr>
            <a:spLocks noGrp="1"/>
          </p:cNvSpPr>
          <p:nvPr>
            <p:ph type="sldNum" sz="quarter" idx="10"/>
          </p:nvPr>
        </p:nvSpPr>
        <p:spPr/>
        <p:txBody>
          <a:bodyPr/>
          <a:lstStyle/>
          <a:p>
            <a:pPr>
              <a:defRPr/>
            </a:pPr>
            <a:fld id="{83871997-F673-4296-B175-A88012D0E329}" type="slidenum">
              <a:rPr lang="en-US" smtClean="0"/>
              <a:pPr>
                <a:defRPr/>
              </a:pPr>
              <a:t>22</a:t>
            </a:fld>
            <a:endParaRPr lang="en-US"/>
          </a:p>
        </p:txBody>
      </p:sp>
    </p:spTree>
    <p:extLst>
      <p:ext uri="{BB962C8B-B14F-4D97-AF65-F5344CB8AC3E}">
        <p14:creationId xmlns:p14="http://schemas.microsoft.com/office/powerpoint/2010/main" val="206640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슬라이드 번호 개체 틀 3"/>
          <p:cNvSpPr>
            <a:spLocks noGrp="1"/>
          </p:cNvSpPr>
          <p:nvPr>
            <p:ph type="sldNum" sz="quarter" idx="10"/>
          </p:nvPr>
        </p:nvSpPr>
        <p:spPr/>
        <p:txBody>
          <a:bodyPr/>
          <a:lstStyle/>
          <a:p>
            <a:pPr>
              <a:defRPr/>
            </a:pPr>
            <a:fld id="{83871997-F673-4296-B175-A88012D0E329}" type="slidenum">
              <a:rPr lang="en-US" smtClean="0"/>
              <a:pPr>
                <a:defRPr/>
              </a:pPr>
              <a:t>23</a:t>
            </a:fld>
            <a:endParaRPr lang="en-US"/>
          </a:p>
        </p:txBody>
      </p:sp>
    </p:spTree>
    <p:extLst>
      <p:ext uri="{BB962C8B-B14F-4D97-AF65-F5344CB8AC3E}">
        <p14:creationId xmlns:p14="http://schemas.microsoft.com/office/powerpoint/2010/main" val="3693738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chemeClr val="tx1"/>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solidFill>
                  <a:schemeClr val="accent2"/>
                </a:solidFill>
              </a:defRPr>
            </a:lvl1pPr>
            <a:extLst/>
          </a:lstStyle>
          <a:p>
            <a:r>
              <a:rPr kumimoji="0"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ltLang="en-US">
              <a:solidFill>
                <a:prstClr val="white">
                  <a:tint val="95000"/>
                </a:prstClr>
              </a:solidFill>
            </a:endParaRPr>
          </a:p>
        </p:txBody>
      </p:sp>
      <p:sp>
        <p:nvSpPr>
          <p:cNvPr id="5" name="Footer Placeholder 4"/>
          <p:cNvSpPr>
            <a:spLocks noGrp="1"/>
          </p:cNvSpPr>
          <p:nvPr>
            <p:ph type="ftr" sz="quarter" idx="11"/>
          </p:nvPr>
        </p:nvSpPr>
        <p:spPr>
          <a:xfrm>
            <a:off x="914400" y="6476999"/>
            <a:ext cx="7233915" cy="274320"/>
          </a:xfrm>
        </p:spPr>
        <p:txBody>
          <a:bodyPr/>
          <a:lstStyle>
            <a:lvl1pPr>
              <a:defRPr sz="800">
                <a:solidFill>
                  <a:schemeClr val="bg1"/>
                </a:solidFill>
              </a:defRPr>
            </a:lvl1pPr>
          </a:lstStyle>
          <a:p>
            <a:r>
              <a:rPr lang="en-US" i="1"/>
              <a:t>Copyright © 2018 McGraw-Hill Education. All rights reserved. No reproduction or distribution without the prior written consent of McGraw-Hill Education.</a:t>
            </a:r>
            <a:endParaRPr lang="en-US"/>
          </a:p>
        </p:txBody>
      </p:sp>
      <p:sp>
        <p:nvSpPr>
          <p:cNvPr id="6" name="Slide Number Placeholder 5"/>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a:t>
            </a:fld>
            <a:endParaRPr lang="en-US" alt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0" y="1066800"/>
            <a:ext cx="3445566"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63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normAutofit/>
          </a:bodyPr>
          <a:lstStyle>
            <a:lvl1pPr>
              <a:defRPr sz="3600"/>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altLang="en-US">
              <a:solidFill>
                <a:prstClr val="black">
                  <a:tint val="95000"/>
                </a:prstClr>
              </a:solidFill>
            </a:endParaRPr>
          </a:p>
        </p:txBody>
      </p:sp>
      <p:sp>
        <p:nvSpPr>
          <p:cNvPr id="5" name="Footer Placeholder 4"/>
          <p:cNvSpPr>
            <a:spLocks noGrp="1"/>
          </p:cNvSpPr>
          <p:nvPr>
            <p:ph type="ftr" sz="quarter" idx="11"/>
          </p:nvPr>
        </p:nvSpPr>
        <p:spPr/>
        <p:txBody>
          <a:bodyPr/>
          <a:lstStyle/>
          <a:p>
            <a:r>
              <a:rPr lang="en-US" i="1"/>
              <a:t>Copyright © 2018 McGraw-Hill Education. All rights reserved. No reproduction or distribution without the prior written consent of McGraw-Hill Education.</a:t>
            </a:r>
            <a:endParaRPr lang="en-US"/>
          </a:p>
        </p:txBody>
      </p:sp>
      <p:sp>
        <p:nvSpPr>
          <p:cNvPr id="6" name="Slide Number Placeholder 5"/>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413914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0"/>
          </p:nvPr>
        </p:nvSpPr>
        <p:spPr/>
        <p:txBody>
          <a:bodyPr/>
          <a:lstStyle/>
          <a:p>
            <a:endParaRPr lang="en-US" altLang="en-US">
              <a:solidFill>
                <a:prstClr val="black">
                  <a:tint val="95000"/>
                </a:prstClr>
              </a:solidFill>
            </a:endParaRPr>
          </a:p>
        </p:txBody>
      </p:sp>
      <p:sp>
        <p:nvSpPr>
          <p:cNvPr id="9" name="Footer Placeholder 8"/>
          <p:cNvSpPr>
            <a:spLocks noGrp="1"/>
          </p:cNvSpPr>
          <p:nvPr>
            <p:ph type="ftr" sz="quarter" idx="11"/>
          </p:nvPr>
        </p:nvSpPr>
        <p:spPr/>
        <p:txBody>
          <a:bodyPr/>
          <a:lstStyle/>
          <a:p>
            <a:r>
              <a:rPr lang="en-US" i="1"/>
              <a:t>Copyright © 2018 McGraw-Hill Education. All rights reserved. No reproduction or distribution without the prior written consent of McGraw-Hill Education.</a:t>
            </a:r>
            <a:endParaRPr lang="en-US"/>
          </a:p>
        </p:txBody>
      </p:sp>
      <p:sp>
        <p:nvSpPr>
          <p:cNvPr id="10" name="Slide Number Placeholder 9"/>
          <p:cNvSpPr>
            <a:spLocks noGrp="1"/>
          </p:cNvSpPr>
          <p:nvPr>
            <p:ph type="sldNum" sz="quarter" idx="12"/>
          </p:nvPr>
        </p:nvSpPr>
        <p:spPr/>
        <p:txBody>
          <a:bodyPr/>
          <a:lstStyle/>
          <a:p>
            <a:fld id="{699DC751-1D33-45B0-BECB-8F645D672552}"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347700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ltLang="en-US">
              <a:solidFill>
                <a:prstClr val="black">
                  <a:tint val="95000"/>
                </a:prstClr>
              </a:solidFill>
            </a:endParaRPr>
          </a:p>
        </p:txBody>
      </p:sp>
      <p:sp>
        <p:nvSpPr>
          <p:cNvPr id="8" name="Footer Placeholder 7"/>
          <p:cNvSpPr>
            <a:spLocks noGrp="1"/>
          </p:cNvSpPr>
          <p:nvPr>
            <p:ph type="ftr" sz="quarter" idx="11"/>
          </p:nvPr>
        </p:nvSpPr>
        <p:spPr/>
        <p:txBody>
          <a:bodyPr/>
          <a:lstStyle/>
          <a:p>
            <a:r>
              <a:rPr lang="en-US" i="1"/>
              <a:t>Copyright © 2018 McGraw-Hill Education. All rights reserved. No reproduction or distribution without the prior written consent of McGraw-Hill Education.</a:t>
            </a:r>
            <a:endParaRPr lang="en-US"/>
          </a:p>
        </p:txBody>
      </p:sp>
      <p:sp>
        <p:nvSpPr>
          <p:cNvPr id="9" name="Slide Number Placeholder 8"/>
          <p:cNvSpPr>
            <a:spLocks noGrp="1"/>
          </p:cNvSpPr>
          <p:nvPr>
            <p:ph type="sldNum" sz="quarter" idx="12"/>
          </p:nvPr>
        </p:nvSpPr>
        <p:spPr/>
        <p:txBody>
          <a:bodyPr/>
          <a:lstStyle/>
          <a:p>
            <a:fld id="{F21F531B-C14E-4625-B468-64F860767C13}"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93153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ltLang="en-US">
              <a:solidFill>
                <a:prstClr val="black">
                  <a:tint val="95000"/>
                </a:prstClr>
              </a:solidFill>
            </a:endParaRPr>
          </a:p>
        </p:txBody>
      </p:sp>
      <p:sp>
        <p:nvSpPr>
          <p:cNvPr id="4" name="Footer Placeholder 3"/>
          <p:cNvSpPr>
            <a:spLocks noGrp="1"/>
          </p:cNvSpPr>
          <p:nvPr>
            <p:ph type="ftr" sz="quarter" idx="11"/>
          </p:nvPr>
        </p:nvSpPr>
        <p:spPr/>
        <p:txBody>
          <a:bodyPr/>
          <a:lstStyle/>
          <a:p>
            <a:r>
              <a:rPr lang="en-US" i="1"/>
              <a:t>Copyright © 2018 McGraw-Hill Education. All rights reserved. No reproduction or distribution without the prior written consent of McGraw-Hill Education.</a:t>
            </a:r>
            <a:endParaRPr lang="en-US"/>
          </a:p>
        </p:txBody>
      </p:sp>
      <p:sp>
        <p:nvSpPr>
          <p:cNvPr id="5" name="Slide Number Placeholder 4"/>
          <p:cNvSpPr>
            <a:spLocks noGrp="1"/>
          </p:cNvSpPr>
          <p:nvPr>
            <p:ph type="sldNum" sz="quarter" idx="12"/>
          </p:nvPr>
        </p:nvSpPr>
        <p:spPr/>
        <p:txBody>
          <a:bodyPr/>
          <a:lstStyle/>
          <a:p>
            <a:fld id="{C8636846-6EF5-48D3-ACE1-8C09D6A31DEF}"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161834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95000"/>
                </a:prstClr>
              </a:solidFill>
            </a:endParaRPr>
          </a:p>
        </p:txBody>
      </p:sp>
      <p:sp>
        <p:nvSpPr>
          <p:cNvPr id="3" name="Footer Placeholder 2"/>
          <p:cNvSpPr>
            <a:spLocks noGrp="1"/>
          </p:cNvSpPr>
          <p:nvPr>
            <p:ph type="ftr" sz="quarter" idx="11"/>
          </p:nvPr>
        </p:nvSpPr>
        <p:spPr/>
        <p:txBody>
          <a:bodyPr/>
          <a:lstStyle/>
          <a:p>
            <a:r>
              <a:rPr lang="en-US" i="1"/>
              <a:t>Copyright © 2018 McGraw-Hill Education. All rights reserved. No reproduction or distribution without the prior written consent of McGraw-Hill Education.</a:t>
            </a:r>
            <a:endParaRPr lang="en-US"/>
          </a:p>
        </p:txBody>
      </p:sp>
      <p:sp>
        <p:nvSpPr>
          <p:cNvPr id="4" name="Slide Number Placeholder 3"/>
          <p:cNvSpPr>
            <a:spLocks noGrp="1"/>
          </p:cNvSpPr>
          <p:nvPr>
            <p:ph type="sldNum" sz="quarter" idx="12"/>
          </p:nvPr>
        </p:nvSpPr>
        <p:spPr/>
        <p:txBody>
          <a:bodyPr/>
          <a:lstStyle/>
          <a:p>
            <a:fld id="{A31E4F30-67A7-423B-B401-1A98CDE9ECB8}"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266992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95000"/>
                </a:prstClr>
              </a:solidFill>
            </a:endParaRPr>
          </a:p>
        </p:txBody>
      </p:sp>
      <p:sp>
        <p:nvSpPr>
          <p:cNvPr id="6" name="Footer Placeholder 5"/>
          <p:cNvSpPr>
            <a:spLocks noGrp="1"/>
          </p:cNvSpPr>
          <p:nvPr>
            <p:ph type="ftr" sz="quarter" idx="11"/>
          </p:nvPr>
        </p:nvSpPr>
        <p:spPr/>
        <p:txBody>
          <a:bodyPr/>
          <a:lstStyle/>
          <a:p>
            <a:r>
              <a:rPr lang="en-US" i="1"/>
              <a:t>Copyright © 2018 McGraw-Hill Education. All rights reserved. No reproduction or distribution without the prior written consent of McGraw-Hill Education.</a:t>
            </a:r>
            <a:endParaRPr lang="en-US"/>
          </a:p>
        </p:txBody>
      </p:sp>
      <p:sp>
        <p:nvSpPr>
          <p:cNvPr id="7" name="Slide Number Placeholder 6"/>
          <p:cNvSpPr>
            <a:spLocks noGrp="1"/>
          </p:cNvSpPr>
          <p:nvPr>
            <p:ph type="sldNum" sz="quarter" idx="12"/>
          </p:nvPr>
        </p:nvSpPr>
        <p:spPr/>
        <p:txBody>
          <a:bodyPr/>
          <a:lstStyle/>
          <a:p>
            <a:fld id="{EEDD4FE1-3750-409B-865F-AE300458B58C}" type="slidenum">
              <a:rPr lang="en-US" altLang="en-US" smtClean="0">
                <a:solidFill>
                  <a:prstClr val="black">
                    <a:tint val="95000"/>
                  </a:prstClr>
                </a:solidFill>
              </a:rPr>
              <a:pPr/>
              <a:t>‹#›</a:t>
            </a:fld>
            <a:endParaRPr lang="en-US" alt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5899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solidFill>
                <a:prstClr val="black">
                  <a:tint val="95000"/>
                </a:prstClr>
              </a:solidFill>
            </a:endParaRPr>
          </a:p>
        </p:txBody>
      </p:sp>
      <p:sp>
        <p:nvSpPr>
          <p:cNvPr id="5" name="Footer Placeholder 4"/>
          <p:cNvSpPr>
            <a:spLocks noGrp="1"/>
          </p:cNvSpPr>
          <p:nvPr>
            <p:ph type="ftr" sz="quarter" idx="11"/>
          </p:nvPr>
        </p:nvSpPr>
        <p:spPr/>
        <p:txBody>
          <a:bodyPr/>
          <a:lstStyle/>
          <a:p>
            <a:r>
              <a:rPr lang="en-US" i="1"/>
              <a:t>Copyright © 2018 McGraw-Hill Education. All rights reserved. No reproduction or distribution without the prior written consent of McGraw-Hill Education.</a:t>
            </a:r>
            <a:endParaRPr lang="en-US"/>
          </a:p>
        </p:txBody>
      </p:sp>
      <p:sp>
        <p:nvSpPr>
          <p:cNvPr id="6" name="Slide Number Placeholder 5"/>
          <p:cNvSpPr>
            <a:spLocks noGrp="1"/>
          </p:cNvSpPr>
          <p:nvPr>
            <p:ph type="sldNum" sz="quarter" idx="12"/>
          </p:nvPr>
        </p:nvSpPr>
        <p:spPr/>
        <p:txBody>
          <a:bodyPr/>
          <a:lstStyle/>
          <a:p>
            <a:fld id="{5184DB48-BE50-4650-A4F4-CC53C52AC6B5}"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272630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prstClr val="black">
                  <a:tint val="95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i="1"/>
              <a:t>Copyright © 2018 McGraw-Hill Education. All rights reserved. No reproduction or distribution without the prior written consent of McGraw-Hill Education.</a:t>
            </a:r>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B66D4AAB-72D0-4667-907F-912476BCAB6B}" type="slidenum">
              <a:rPr lang="en-US" altLang="en-US">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69012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ltLang="en-US">
              <a:solidFill>
                <a:prstClr val="black">
                  <a:tint val="95000"/>
                </a:prstClr>
              </a:solidFill>
            </a:endParaRPr>
          </a:p>
        </p:txBody>
      </p:sp>
      <p:sp>
        <p:nvSpPr>
          <p:cNvPr id="5" name="Footer Placeholder 4"/>
          <p:cNvSpPr>
            <a:spLocks noGrp="1"/>
          </p:cNvSpPr>
          <p:nvPr>
            <p:ph type="ftr" sz="quarter" idx="3"/>
          </p:nvPr>
        </p:nvSpPr>
        <p:spPr>
          <a:xfrm>
            <a:off x="990600" y="6476999"/>
            <a:ext cx="7157715" cy="274320"/>
          </a:xfrm>
          <a:prstGeom prst="rect">
            <a:avLst/>
          </a:prstGeom>
        </p:spPr>
        <p:txBody>
          <a:bodyPr vert="horz" lIns="45720" rIns="45720" bIns="0" rtlCol="0" anchor="b"/>
          <a:lstStyle>
            <a:lvl1pPr algn="l" eaLnBrk="1" latinLnBrk="0" hangingPunct="1">
              <a:defRPr kumimoji="0" sz="800">
                <a:solidFill>
                  <a:schemeClr val="tx1">
                    <a:tint val="95000"/>
                  </a:schemeClr>
                </a:solidFill>
              </a:defRPr>
            </a:lvl1pPr>
            <a:extLst/>
          </a:lstStyle>
          <a:p>
            <a:r>
              <a:rPr lang="en-US" i="1"/>
              <a:t>Copyright © 2018 McGraw-Hill Education. All rights reserved. No reproduction or distribution without the prior written consent of McGraw-Hill Education.</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99DC751-1D33-45B0-BECB-8F645D672552}"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282362417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hf sldNum="0" hdr="0" dt="0"/>
  <p:txStyles>
    <p:titleStyle>
      <a:lvl1pPr algn="l" rtl="0" eaLnBrk="1" latinLnBrk="0" hangingPunct="1">
        <a:spcBef>
          <a:spcPct val="0"/>
        </a:spcBef>
        <a:buNone/>
        <a:defRPr kumimoji="0" sz="4500" b="1" kern="1200">
          <a:solidFill>
            <a:schemeClr val="bg1"/>
          </a:solidFill>
          <a:effectLst/>
          <a:latin typeface="+mj-lt"/>
          <a:ea typeface="+mj-ea"/>
          <a:cs typeface="+mj-cs"/>
        </a:defRPr>
      </a:lvl1pPr>
      <a:extLst/>
    </p:titleStyle>
    <p:bodyStyle>
      <a:lvl1pPr marL="438912" indent="-320040" algn="l" rtl="0" eaLnBrk="1" latinLnBrk="0" hangingPunct="1">
        <a:spcBef>
          <a:spcPts val="0"/>
        </a:spcBef>
        <a:buClr>
          <a:schemeClr val="accent4"/>
        </a:buClr>
        <a:buSzPct val="80000"/>
        <a:buFont typeface="Wingdings" pitchFamily="2" charset="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4"/>
        </a:buClr>
        <a:buSzPct val="90000"/>
        <a:buFont typeface="Wingdings" pitchFamily="2" charset="2"/>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4"/>
        </a:buClr>
        <a:buFont typeface="Wingdings" pitchFamily="2" charset="2"/>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Wingdings" pitchFamily="2" charset="2"/>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4"/>
        </a:buClr>
        <a:buFont typeface="Wingdings" pitchFamily="2" charset="2"/>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hyperlink" Target="mailto:jaesikjeon@konkuk.ac.kr" TargetMode="Externa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C59C4C-5874-4DF2-A54D-13D330BB9854}"/>
              </a:ext>
            </a:extLst>
          </p:cNvPr>
          <p:cNvSpPr>
            <a:spLocks noGrp="1"/>
          </p:cNvSpPr>
          <p:nvPr>
            <p:ph type="title"/>
          </p:nvPr>
        </p:nvSpPr>
        <p:spPr>
          <a:xfrm>
            <a:off x="457200" y="2590800"/>
            <a:ext cx="8229600" cy="1252728"/>
          </a:xfrm>
        </p:spPr>
        <p:txBody>
          <a:bodyPr>
            <a:noAutofit/>
          </a:bodyPr>
          <a:lstStyle/>
          <a:p>
            <a:pPr algn="ctr"/>
            <a:r>
              <a:rPr lang="en-US" altLang="ko-KR" sz="3200" dirty="0">
                <a:solidFill>
                  <a:schemeClr val="tx2"/>
                </a:solidFill>
                <a:ea typeface="+mn-ea"/>
                <a:cs typeface="Times New Roman" panose="02020603050405020304" pitchFamily="18" charset="0"/>
              </a:rPr>
              <a:t>Financial Support, Practical Help, and Residential Choices of the Elderly:</a:t>
            </a:r>
            <a:br>
              <a:rPr lang="en-US" altLang="ko-KR" sz="3200" dirty="0">
                <a:solidFill>
                  <a:schemeClr val="tx2"/>
                </a:solidFill>
                <a:ea typeface="+mn-ea"/>
                <a:cs typeface="Times New Roman" panose="02020603050405020304" pitchFamily="18" charset="0"/>
              </a:rPr>
            </a:br>
            <a:r>
              <a:rPr lang="en-US" altLang="ko-KR" sz="3200" dirty="0">
                <a:solidFill>
                  <a:schemeClr val="tx2"/>
                </a:solidFill>
                <a:ea typeface="+mn-ea"/>
                <a:cs typeface="Times New Roman" panose="02020603050405020304" pitchFamily="18" charset="0"/>
              </a:rPr>
              <a:t>Evidence from South Korea</a:t>
            </a:r>
            <a:br>
              <a:rPr lang="en-US" altLang="ko-KR" sz="3200" dirty="0">
                <a:solidFill>
                  <a:schemeClr val="tx2"/>
                </a:solidFill>
                <a:ea typeface="+mn-ea"/>
                <a:cs typeface="Times New Roman" panose="02020603050405020304" pitchFamily="18" charset="0"/>
              </a:rPr>
            </a:br>
            <a:br>
              <a:rPr lang="en-US" altLang="ko-KR" sz="2800" dirty="0">
                <a:solidFill>
                  <a:schemeClr val="tx2"/>
                </a:solidFill>
                <a:ea typeface="+mn-ea"/>
                <a:cs typeface="Times New Roman" panose="02020603050405020304" pitchFamily="18" charset="0"/>
              </a:rPr>
            </a:br>
            <a:r>
              <a:rPr lang="en-US" altLang="ko-KR" sz="2000" dirty="0">
                <a:solidFill>
                  <a:schemeClr val="tx2"/>
                </a:solidFill>
                <a:ea typeface="+mn-ea"/>
                <a:cs typeface="Times New Roman" panose="02020603050405020304" pitchFamily="18" charset="0"/>
              </a:rPr>
              <a:t>Jae Sik Jeon and Bo </a:t>
            </a:r>
            <a:r>
              <a:rPr lang="en-US" altLang="ko-KR" sz="2000" dirty="0" err="1">
                <a:solidFill>
                  <a:schemeClr val="tx2"/>
                </a:solidFill>
                <a:ea typeface="+mn-ea"/>
                <a:cs typeface="Times New Roman" panose="02020603050405020304" pitchFamily="18" charset="0"/>
              </a:rPr>
              <a:t>Seon</a:t>
            </a:r>
            <a:r>
              <a:rPr lang="en-US" altLang="ko-KR" sz="2000" dirty="0">
                <a:solidFill>
                  <a:schemeClr val="tx2"/>
                </a:solidFill>
                <a:ea typeface="+mn-ea"/>
                <a:cs typeface="Times New Roman" panose="02020603050405020304" pitchFamily="18" charset="0"/>
              </a:rPr>
              <a:t> Jung</a:t>
            </a:r>
            <a:endParaRPr lang="en-US" sz="2400" dirty="0">
              <a:solidFill>
                <a:schemeClr val="accent4">
                  <a:lumMod val="75000"/>
                </a:schemeClr>
              </a:solidFill>
              <a:ea typeface="+mn-ea"/>
              <a:cs typeface="Times New Roman" panose="02020603050405020304" pitchFamily="18" charset="0"/>
            </a:endParaRPr>
          </a:p>
        </p:txBody>
      </p:sp>
      <p:sp>
        <p:nvSpPr>
          <p:cNvPr id="9" name="Title 3">
            <a:extLst>
              <a:ext uri="{FF2B5EF4-FFF2-40B4-BE49-F238E27FC236}">
                <a16:creationId xmlns:a16="http://schemas.microsoft.com/office/drawing/2014/main" id="{8DC19310-63C3-4983-8C80-4E95C8D76728}"/>
              </a:ext>
            </a:extLst>
          </p:cNvPr>
          <p:cNvSpPr txBox="1">
            <a:spLocks/>
          </p:cNvSpPr>
          <p:nvPr/>
        </p:nvSpPr>
        <p:spPr>
          <a:xfrm>
            <a:off x="228600" y="5029200"/>
            <a:ext cx="868680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3600" b="1" kern="1200">
                <a:solidFill>
                  <a:schemeClr val="bg1"/>
                </a:solidFill>
                <a:effectLst/>
                <a:latin typeface="+mj-lt"/>
                <a:ea typeface="+mj-ea"/>
                <a:cs typeface="+mj-cs"/>
              </a:defRPr>
            </a:lvl1pPr>
            <a:extLst/>
          </a:lstStyle>
          <a:p>
            <a:pPr algn="ctr" fontAlgn="auto">
              <a:spcAft>
                <a:spcPts val="0"/>
              </a:spcAft>
            </a:pPr>
            <a:r>
              <a:rPr lang="en-US" altLang="ko-KR" sz="2000" b="0" dirty="0">
                <a:solidFill>
                  <a:schemeClr val="tx2"/>
                </a:solidFill>
                <a:latin typeface="+mn-lt"/>
                <a:ea typeface="함초롬바탕" panose="02030604000101010101" pitchFamily="18" charset="-127"/>
                <a:cs typeface="Times New Roman" panose="02020603050405020304" pitchFamily="18" charset="0"/>
              </a:rPr>
              <a:t>Jae Sik Jeon</a:t>
            </a:r>
          </a:p>
          <a:p>
            <a:pPr algn="ctr" fontAlgn="auto">
              <a:spcAft>
                <a:spcPts val="0"/>
              </a:spcAft>
            </a:pPr>
            <a:r>
              <a:rPr lang="en-US" altLang="ko-KR" sz="2000" b="0" dirty="0">
                <a:solidFill>
                  <a:schemeClr val="tx2"/>
                </a:solidFill>
                <a:latin typeface="+mn-lt"/>
                <a:ea typeface="함초롬바탕" panose="02030604000101010101" pitchFamily="18" charset="-127"/>
                <a:cs typeface="Times New Roman" panose="02020603050405020304" pitchFamily="18" charset="0"/>
              </a:rPr>
              <a:t>Assistant Professor, Real Estate Studies, </a:t>
            </a:r>
            <a:r>
              <a:rPr lang="en-US" altLang="ko-KR" sz="2000" b="0" dirty="0" err="1">
                <a:solidFill>
                  <a:schemeClr val="tx2"/>
                </a:solidFill>
                <a:latin typeface="+mn-lt"/>
                <a:ea typeface="함초롬바탕" panose="02030604000101010101" pitchFamily="18" charset="-127"/>
                <a:cs typeface="Times New Roman" panose="02020603050405020304" pitchFamily="18" charset="0"/>
              </a:rPr>
              <a:t>Konkuk</a:t>
            </a:r>
            <a:r>
              <a:rPr lang="en-US" altLang="ko-KR" sz="2000" b="0" dirty="0">
                <a:solidFill>
                  <a:schemeClr val="tx2"/>
                </a:solidFill>
                <a:latin typeface="+mn-lt"/>
                <a:ea typeface="함초롬바탕" panose="02030604000101010101" pitchFamily="18" charset="-127"/>
                <a:cs typeface="Times New Roman" panose="02020603050405020304" pitchFamily="18" charset="0"/>
              </a:rPr>
              <a:t> University, South Korea</a:t>
            </a:r>
          </a:p>
          <a:p>
            <a:pPr algn="ctr" fontAlgn="auto">
              <a:spcAft>
                <a:spcPts val="0"/>
              </a:spcAft>
            </a:pPr>
            <a:endParaRPr lang="en-US" altLang="ko-KR" sz="2000" b="0" dirty="0">
              <a:solidFill>
                <a:schemeClr val="tx2"/>
              </a:solidFill>
              <a:latin typeface="+mn-lt"/>
              <a:ea typeface="함초롬바탕" panose="02030604000101010101" pitchFamily="18" charset="-127"/>
              <a:cs typeface="Times New Roman" panose="02020603050405020304" pitchFamily="18" charset="0"/>
            </a:endParaRPr>
          </a:p>
          <a:p>
            <a:pPr algn="ctr" fontAlgn="auto">
              <a:spcAft>
                <a:spcPts val="0"/>
              </a:spcAft>
            </a:pPr>
            <a:r>
              <a:rPr lang="en-US" altLang="ko-KR" sz="1800" b="0" dirty="0">
                <a:solidFill>
                  <a:schemeClr val="tx2"/>
                </a:solidFill>
                <a:latin typeface="+mn-lt"/>
                <a:ea typeface="함초롬바탕" panose="02030604000101010101" pitchFamily="18" charset="-127"/>
                <a:cs typeface="Times New Roman" panose="02020603050405020304" pitchFamily="18" charset="0"/>
              </a:rPr>
              <a:t>ESRC UK-South Korea Ageing in Place Research Network Workshop</a:t>
            </a:r>
          </a:p>
          <a:p>
            <a:pPr algn="ctr" fontAlgn="auto">
              <a:spcAft>
                <a:spcPts val="0"/>
              </a:spcAft>
            </a:pPr>
            <a:r>
              <a:rPr lang="en-US" altLang="ko-KR" sz="1800" b="0" dirty="0">
                <a:solidFill>
                  <a:schemeClr val="tx2"/>
                </a:solidFill>
                <a:latin typeface="+mn-lt"/>
                <a:ea typeface="함초롬바탕" panose="02030604000101010101" pitchFamily="18" charset="-127"/>
                <a:cs typeface="Times New Roman" panose="02020603050405020304" pitchFamily="18" charset="0"/>
              </a:rPr>
              <a:t>14</a:t>
            </a:r>
            <a:r>
              <a:rPr lang="en-US" altLang="ko-KR" sz="1800" b="0" baseline="30000" dirty="0">
                <a:solidFill>
                  <a:schemeClr val="tx2"/>
                </a:solidFill>
                <a:latin typeface="+mn-lt"/>
                <a:ea typeface="함초롬바탕" panose="02030604000101010101" pitchFamily="18" charset="-127"/>
                <a:cs typeface="Times New Roman" panose="02020603050405020304" pitchFamily="18" charset="0"/>
              </a:rPr>
              <a:t>th</a:t>
            </a:r>
            <a:r>
              <a:rPr lang="en-US" altLang="ko-KR" sz="1800" b="0" dirty="0">
                <a:solidFill>
                  <a:schemeClr val="tx2"/>
                </a:solidFill>
                <a:latin typeface="+mn-lt"/>
                <a:ea typeface="함초롬바탕" panose="02030604000101010101" pitchFamily="18" charset="-127"/>
                <a:cs typeface="Times New Roman" panose="02020603050405020304" pitchFamily="18" charset="0"/>
              </a:rPr>
              <a:t> November 2022</a:t>
            </a:r>
            <a:endParaRPr lang="en-US" altLang="ko-KR" sz="1400" b="0" dirty="0">
              <a:solidFill>
                <a:schemeClr val="tx2"/>
              </a:solidFill>
              <a:latin typeface="+mn-lt"/>
              <a:ea typeface="함초롬바탕" panose="02030604000101010101" pitchFamily="18" charset="-127"/>
              <a:cs typeface="Times New Roman" panose="02020603050405020304" pitchFamily="18" charset="0"/>
            </a:endParaRPr>
          </a:p>
        </p:txBody>
      </p:sp>
      <p:pic>
        <p:nvPicPr>
          <p:cNvPr id="11" name="Picture 10" descr="A picture containing drawing&#10;&#10;Description automatically generated">
            <a:extLst>
              <a:ext uri="{FF2B5EF4-FFF2-40B4-BE49-F238E27FC236}">
                <a16:creationId xmlns:a16="http://schemas.microsoft.com/office/drawing/2014/main" id="{81C258BF-0D78-4155-984F-57060B249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228600"/>
            <a:ext cx="2819400" cy="1007217"/>
          </a:xfrm>
          <a:prstGeom prst="rect">
            <a:avLst/>
          </a:prstGeom>
        </p:spPr>
      </p:pic>
    </p:spTree>
    <p:custDataLst>
      <p:tags r:id="rId1"/>
    </p:custDataLst>
    <p:extLst>
      <p:ext uri="{BB962C8B-B14F-4D97-AF65-F5344CB8AC3E}">
        <p14:creationId xmlns:p14="http://schemas.microsoft.com/office/powerpoint/2010/main" val="64987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Literature Review</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Migration patterns among the elderly</a:t>
            </a:r>
          </a:p>
          <a:p>
            <a:pPr lvl="1">
              <a:spcAft>
                <a:spcPts val="600"/>
              </a:spcAft>
            </a:pPr>
            <a:r>
              <a:rPr lang="en-US" altLang="ko-KR" dirty="0">
                <a:ea typeface="굴림체" panose="020B0609000101010101" pitchFamily="49" charset="-127"/>
                <a:cs typeface="Calibri" panose="020F0502020204030204" pitchFamily="34" charset="0"/>
              </a:rPr>
              <a:t>The second move</a:t>
            </a:r>
          </a:p>
          <a:p>
            <a:pPr lvl="2">
              <a:spcAft>
                <a:spcPts val="600"/>
              </a:spcAft>
            </a:pPr>
            <a:r>
              <a:rPr lang="en-US" altLang="ko-KR" dirty="0"/>
              <a:t>The pressure for the second move occurs when older people develop chronic disabilities that make it difficult to carry out everyday household tasks.</a:t>
            </a:r>
          </a:p>
          <a:p>
            <a:pPr lvl="2">
              <a:spcAft>
                <a:spcPts val="600"/>
              </a:spcAft>
            </a:pPr>
            <a:r>
              <a:rPr lang="en-US" altLang="ko-KR" dirty="0"/>
              <a:t>If older people live at a distance from their child's home, they need to move toward children when they become disabled and widowed.</a:t>
            </a:r>
          </a:p>
          <a:p>
            <a:pPr lvl="3">
              <a:spcAft>
                <a:spcPts val="600"/>
              </a:spcAft>
            </a:pPr>
            <a:r>
              <a:rPr lang="en-US" altLang="ko-KR" dirty="0"/>
              <a:t>Children produces the internalized commitments necessary for providing household service.</a:t>
            </a:r>
          </a:p>
          <a:p>
            <a:pPr lvl="2">
              <a:spcAft>
                <a:spcPts val="600"/>
              </a:spcAft>
            </a:pPr>
            <a:r>
              <a:rPr lang="en-US" altLang="ko-KR" dirty="0"/>
              <a:t>Formal institutions are essential for those older people who are severely disabled, or who do not have children they can count on, or whose children are overburdened.</a:t>
            </a:r>
            <a:endParaRPr lang="en-US" altLang="ko-KR" dirty="0">
              <a:ea typeface="굴림체" panose="020B0609000101010101" pitchFamily="49" charset="-127"/>
              <a:cs typeface="Calibri" panose="020F0502020204030204" pitchFamily="34" charset="0"/>
            </a:endParaRPr>
          </a:p>
          <a:p>
            <a:pPr lvl="2">
              <a:spcAft>
                <a:spcPts val="600"/>
              </a:spcAft>
            </a:pPr>
            <a:endParaRPr lang="en-US" altLang="ko-KR" dirty="0"/>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10</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3744881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Literature Review</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Migration patterns among the elderly</a:t>
            </a:r>
          </a:p>
          <a:p>
            <a:pPr lvl="1">
              <a:spcAft>
                <a:spcPts val="600"/>
              </a:spcAft>
            </a:pPr>
            <a:r>
              <a:rPr lang="en-US" altLang="ko-KR" dirty="0">
                <a:ea typeface="굴림체" panose="020B0609000101010101" pitchFamily="49" charset="-127"/>
                <a:cs typeface="Calibri" panose="020F0502020204030204" pitchFamily="34" charset="0"/>
              </a:rPr>
              <a:t>The third move</a:t>
            </a:r>
          </a:p>
          <a:p>
            <a:pPr lvl="2">
              <a:spcAft>
                <a:spcPts val="600"/>
              </a:spcAft>
            </a:pPr>
            <a:r>
              <a:rPr lang="en-US" altLang="ko-KR" dirty="0"/>
              <a:t>Limited kin resources is the motive for the third basic move. </a:t>
            </a:r>
          </a:p>
          <a:p>
            <a:pPr lvl="2">
              <a:spcAft>
                <a:spcPts val="600"/>
              </a:spcAft>
            </a:pPr>
            <a:r>
              <a:rPr lang="en-US" altLang="ko-KR" dirty="0"/>
              <a:t>When the older person becomes severely ill, he or she must move away from the immediate neighborhood of the child-helper to an institutional setting.</a:t>
            </a:r>
          </a:p>
          <a:p>
            <a:pPr lvl="3">
              <a:spcAft>
                <a:spcPts val="600"/>
              </a:spcAft>
            </a:pPr>
            <a:r>
              <a:rPr lang="en-US" altLang="ko-KR" dirty="0"/>
              <a:t>It must be an institutional setting where the child can maintain regular contact and provide meaningful services to the older person.</a:t>
            </a:r>
          </a:p>
          <a:p>
            <a:pPr lvl="2">
              <a:spcAft>
                <a:spcPts val="600"/>
              </a:spcAft>
            </a:pPr>
            <a:r>
              <a:rPr lang="en-US" altLang="ko-KR" dirty="0"/>
              <a:t>Most third-stage moves are local rather than long-distance moves.</a:t>
            </a:r>
          </a:p>
          <a:p>
            <a:pPr lvl="2">
              <a:spcAft>
                <a:spcPts val="600"/>
              </a:spcAft>
            </a:pPr>
            <a:r>
              <a:rPr lang="en-US" altLang="ko-KR" dirty="0"/>
              <a:t>This move may not occur for some. Some continue to be cared for by their children until they suddenly die. </a:t>
            </a: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11</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4034311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The Gap in the Literature</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Despite the growing evidence of the link between social capital and residential decisions of the elderly, a few studies to date have examined the dynamics of financial support and practical help as determinants of housing choice.</a:t>
            </a:r>
          </a:p>
          <a:p>
            <a:pPr lvl="1">
              <a:spcAft>
                <a:spcPts val="600"/>
              </a:spcAft>
            </a:pPr>
            <a:r>
              <a:rPr lang="en-US" altLang="ko-KR" dirty="0">
                <a:ea typeface="굴림체" panose="020B0609000101010101" pitchFamily="49" charset="-127"/>
                <a:cs typeface="Calibri" panose="020F0502020204030204" pitchFamily="34" charset="0"/>
              </a:rPr>
              <a:t>Little is known about whether financial transfers or practical help from children to parents is likely to promote aging in place or whether intergenerational support from parents to children tends to make seniors move away from their community unintentionally.</a:t>
            </a: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12</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2907210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Research Questions</a:t>
            </a:r>
          </a:p>
        </p:txBody>
      </p:sp>
      <p:sp>
        <p:nvSpPr>
          <p:cNvPr id="187395" name="Rectangle 3"/>
          <p:cNvSpPr>
            <a:spLocks noGrp="1" noChangeArrowheads="1"/>
          </p:cNvSpPr>
          <p:nvPr>
            <p:ph idx="1"/>
          </p:nvPr>
        </p:nvSpPr>
        <p:spPr>
          <a:xfrm>
            <a:off x="419100" y="1523999"/>
            <a:ext cx="8305800" cy="5318125"/>
          </a:xfrm>
        </p:spPr>
        <p:txBody>
          <a:bodyPr>
            <a:normAutofit/>
          </a:bodyPr>
          <a:lstStyle/>
          <a:p>
            <a:pPr marL="633222" indent="-514350">
              <a:spcAft>
                <a:spcPts val="600"/>
              </a:spcAft>
              <a:buFont typeface="+mj-lt"/>
              <a:buAutoNum type="arabicPeriod"/>
            </a:pPr>
            <a:r>
              <a:rPr lang="en-US" altLang="ko-KR" dirty="0">
                <a:ea typeface="굴림체" panose="020B0609000101010101" pitchFamily="49" charset="-127"/>
                <a:cs typeface="Calibri" panose="020F0502020204030204" pitchFamily="34" charset="0"/>
              </a:rPr>
              <a:t>How do practical help and financial transfers from children affect the likelihood of aging in place?</a:t>
            </a:r>
          </a:p>
          <a:p>
            <a:pPr marL="633222" indent="-514350">
              <a:spcAft>
                <a:spcPts val="600"/>
              </a:spcAft>
              <a:buFont typeface="+mj-lt"/>
              <a:buAutoNum type="arabicPeriod"/>
            </a:pPr>
            <a:endParaRPr lang="en-US" altLang="ko-KR" dirty="0">
              <a:ea typeface="굴림체" panose="020B0609000101010101" pitchFamily="49" charset="-127"/>
              <a:cs typeface="Calibri" panose="020F0502020204030204" pitchFamily="34" charset="0"/>
            </a:endParaRPr>
          </a:p>
          <a:p>
            <a:pPr marL="633222" indent="-514350">
              <a:spcAft>
                <a:spcPts val="600"/>
              </a:spcAft>
              <a:buFont typeface="+mj-lt"/>
              <a:buAutoNum type="arabicPeriod"/>
            </a:pPr>
            <a:r>
              <a:rPr lang="en-US" altLang="ko-KR" dirty="0">
                <a:ea typeface="굴림체" panose="020B0609000101010101" pitchFamily="49" charset="-127"/>
                <a:cs typeface="Calibri" panose="020F0502020204030204" pitchFamily="34" charset="0"/>
              </a:rPr>
              <a:t>What is the effect of financial or practical support from parents to children on residential mobility of senior households?</a:t>
            </a:r>
          </a:p>
          <a:p>
            <a:pPr marL="633222" indent="-514350">
              <a:spcAft>
                <a:spcPts val="600"/>
              </a:spcAft>
              <a:buFont typeface="+mj-lt"/>
              <a:buAutoNum type="arabicPeriod"/>
            </a:pPr>
            <a:endParaRPr lang="en-US" altLang="ko-KR" dirty="0">
              <a:ea typeface="굴림체" panose="020B0609000101010101" pitchFamily="49" charset="-127"/>
              <a:cs typeface="Calibri" panose="020F0502020204030204" pitchFamily="34" charset="0"/>
            </a:endParaRPr>
          </a:p>
          <a:p>
            <a:pPr marL="118872" indent="0">
              <a:spcAft>
                <a:spcPts val="600"/>
              </a:spcAft>
              <a:buNone/>
            </a:pPr>
            <a:endParaRPr lang="en-US" altLang="ko-KR" dirty="0">
              <a:ea typeface="굴림체" panose="020B0609000101010101" pitchFamily="49" charset="-127"/>
              <a:cs typeface="Calibri" panose="020F0502020204030204" pitchFamily="34" charset="0"/>
            </a:endParaRPr>
          </a:p>
          <a:p>
            <a:pPr marL="633222" indent="-514350">
              <a:spcAft>
                <a:spcPts val="600"/>
              </a:spcAft>
              <a:buFont typeface="+mj-lt"/>
              <a:buAutoNum type="arabicPeriod"/>
            </a:pPr>
            <a:endParaRPr lang="ko-KR" altLang="en-US" dirty="0">
              <a:ea typeface="굴림체" panose="020B0609000101010101" pitchFamily="49" charset="-127"/>
              <a:cs typeface="Calibri" panose="020F0502020204030204" pitchFamily="34" charset="0"/>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13</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11604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Data</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Korean Longitudinal Study of Aging</a:t>
            </a:r>
          </a:p>
          <a:p>
            <a:pPr lvl="1">
              <a:spcAft>
                <a:spcPts val="600"/>
              </a:spcAft>
            </a:pPr>
            <a:r>
              <a:rPr lang="en-US" altLang="ko-KR" dirty="0">
                <a:ea typeface="굴림체" panose="020B0609000101010101" pitchFamily="49" charset="-127"/>
                <a:cs typeface="Calibri" panose="020F0502020204030204" pitchFamily="34" charset="0"/>
              </a:rPr>
              <a:t>The purpose of </a:t>
            </a:r>
            <a:r>
              <a:rPr lang="en-US" altLang="ko-KR" dirty="0" err="1">
                <a:ea typeface="굴림체" panose="020B0609000101010101" pitchFamily="49" charset="-127"/>
                <a:cs typeface="Calibri" panose="020F0502020204030204" pitchFamily="34" charset="0"/>
              </a:rPr>
              <a:t>KLoSA</a:t>
            </a:r>
            <a:r>
              <a:rPr lang="en-US" altLang="ko-KR" dirty="0">
                <a:ea typeface="굴림체" panose="020B0609000101010101" pitchFamily="49" charset="-127"/>
                <a:cs typeface="Calibri" panose="020F0502020204030204" pitchFamily="34" charset="0"/>
              </a:rPr>
              <a:t> is to create the basic data needed to devise and implement effective social, economic policies to address the trends that emerge in the process of population aging.</a:t>
            </a:r>
          </a:p>
          <a:p>
            <a:pPr lvl="1">
              <a:spcAft>
                <a:spcPts val="600"/>
              </a:spcAft>
            </a:pPr>
            <a:r>
              <a:rPr lang="en-US" altLang="ko-KR" dirty="0">
                <a:ea typeface="굴림체" panose="020B0609000101010101" pitchFamily="49" charset="-127"/>
                <a:cs typeface="Calibri" panose="020F0502020204030204" pitchFamily="34" charset="0"/>
              </a:rPr>
              <a:t>Survey subjects are middle/old-aged population (45 or older) nationwide, excluding </a:t>
            </a:r>
            <a:r>
              <a:rPr lang="en-US" altLang="ko-KR" dirty="0" err="1">
                <a:ea typeface="굴림체" panose="020B0609000101010101" pitchFamily="49" charset="-127"/>
                <a:cs typeface="Calibri" panose="020F0502020204030204" pitchFamily="34" charset="0"/>
              </a:rPr>
              <a:t>Jeju</a:t>
            </a:r>
            <a:r>
              <a:rPr lang="en-US" altLang="ko-KR" dirty="0">
                <a:ea typeface="굴림체" panose="020B0609000101010101" pitchFamily="49" charset="-127"/>
                <a:cs typeface="Calibri" panose="020F0502020204030204" pitchFamily="34" charset="0"/>
              </a:rPr>
              <a:t> Island.</a:t>
            </a:r>
          </a:p>
          <a:p>
            <a:pPr lvl="1">
              <a:spcAft>
                <a:spcPts val="600"/>
              </a:spcAft>
            </a:pPr>
            <a:r>
              <a:rPr lang="en-US" altLang="ko-KR" dirty="0">
                <a:ea typeface="굴림체" panose="020B0609000101010101" pitchFamily="49" charset="-127"/>
                <a:cs typeface="Calibri" panose="020F0502020204030204" pitchFamily="34" charset="0"/>
              </a:rPr>
              <a:t>The sample size is about 10,000 households.</a:t>
            </a:r>
          </a:p>
          <a:p>
            <a:pPr lvl="1">
              <a:spcAft>
                <a:spcPts val="600"/>
              </a:spcAft>
            </a:pPr>
            <a:r>
              <a:rPr lang="en-US" altLang="ko-KR" dirty="0">
                <a:ea typeface="굴림체" panose="020B0609000101010101" pitchFamily="49" charset="-127"/>
                <a:cs typeface="Calibri" panose="020F0502020204030204" pitchFamily="34" charset="0"/>
              </a:rPr>
              <a:t>Biannual survey</a:t>
            </a:r>
          </a:p>
          <a:p>
            <a:pPr lvl="1">
              <a:spcAft>
                <a:spcPts val="600"/>
              </a:spcAft>
            </a:pPr>
            <a:endParaRPr lang="en-US" altLang="ko-KR" dirty="0">
              <a:ea typeface="굴림체" panose="020B0609000101010101" pitchFamily="49" charset="-127"/>
              <a:cs typeface="Calibri" panose="020F0502020204030204" pitchFamily="34" charset="0"/>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14</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122047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Data</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Our research focuses on</a:t>
            </a:r>
          </a:p>
          <a:p>
            <a:pPr lvl="1">
              <a:spcAft>
                <a:spcPts val="600"/>
              </a:spcAft>
            </a:pPr>
            <a:r>
              <a:rPr lang="en-US" altLang="ko-KR" dirty="0">
                <a:ea typeface="굴림체" panose="020B0609000101010101" pitchFamily="49" charset="-127"/>
                <a:cs typeface="Calibri" panose="020F0502020204030204" pitchFamily="34" charset="0"/>
              </a:rPr>
              <a:t>Seven survey results (2008 – 2020)</a:t>
            </a:r>
          </a:p>
          <a:p>
            <a:pPr lvl="1">
              <a:spcAft>
                <a:spcPts val="600"/>
              </a:spcAft>
            </a:pPr>
            <a:r>
              <a:rPr lang="en-US" altLang="ko-KR" dirty="0">
                <a:ea typeface="굴림체" panose="020B0609000101010101" pitchFamily="49" charset="-127"/>
                <a:cs typeface="Calibri" panose="020F0502020204030204" pitchFamily="34" charset="0"/>
              </a:rPr>
              <a:t>Specific households</a:t>
            </a:r>
          </a:p>
          <a:p>
            <a:pPr lvl="2">
              <a:spcAft>
                <a:spcPts val="600"/>
              </a:spcAft>
            </a:pPr>
            <a:r>
              <a:rPr lang="en-US" altLang="ko-KR" dirty="0">
                <a:ea typeface="굴림체" panose="020B0609000101010101" pitchFamily="49" charset="-127"/>
                <a:cs typeface="Calibri" panose="020F0502020204030204" pitchFamily="34" charset="0"/>
              </a:rPr>
              <a:t>65 or older</a:t>
            </a:r>
          </a:p>
          <a:p>
            <a:pPr lvl="2">
              <a:spcAft>
                <a:spcPts val="600"/>
              </a:spcAft>
            </a:pPr>
            <a:r>
              <a:rPr lang="en-US" altLang="ko-KR" dirty="0">
                <a:ea typeface="굴림체" panose="020B0609000101010101" pitchFamily="49" charset="-127"/>
                <a:cs typeface="Calibri" panose="020F0502020204030204" pitchFamily="34" charset="0"/>
              </a:rPr>
              <a:t>1 or more children</a:t>
            </a:r>
          </a:p>
          <a:p>
            <a:pPr lvl="2">
              <a:spcAft>
                <a:spcPts val="600"/>
              </a:spcAft>
            </a:pPr>
            <a:r>
              <a:rPr lang="en-US" altLang="ko-KR" dirty="0">
                <a:ea typeface="굴림체" panose="020B0609000101010101" pitchFamily="49" charset="-127"/>
                <a:cs typeface="Calibri" panose="020F0502020204030204" pitchFamily="34" charset="0"/>
              </a:rPr>
              <a:t>Don’t live with children</a:t>
            </a:r>
          </a:p>
          <a:p>
            <a:pPr lvl="2">
              <a:spcAft>
                <a:spcPts val="600"/>
              </a:spcAft>
            </a:pPr>
            <a:r>
              <a:rPr lang="en-US" altLang="ko-KR" dirty="0">
                <a:ea typeface="굴림체" panose="020B0609000101010101" pitchFamily="49" charset="-127"/>
                <a:cs typeface="Calibri" panose="020F0502020204030204" pitchFamily="34" charset="0"/>
              </a:rPr>
              <a:t>Only households who moved to other neighborhoods are considered as movers.</a:t>
            </a:r>
          </a:p>
          <a:p>
            <a:pPr lvl="3">
              <a:spcAft>
                <a:spcPts val="600"/>
              </a:spcAft>
            </a:pPr>
            <a:r>
              <a:rPr lang="en-US" altLang="ko-KR" dirty="0">
                <a:ea typeface="굴림체" panose="020B0609000101010101" pitchFamily="49" charset="-127"/>
                <a:cs typeface="Calibri" panose="020F0502020204030204" pitchFamily="34" charset="0"/>
              </a:rPr>
              <a:t>Moves within the existing neighborhood are dropped.</a:t>
            </a:r>
          </a:p>
          <a:p>
            <a:pPr lvl="3">
              <a:spcAft>
                <a:spcPts val="600"/>
              </a:spcAft>
            </a:pPr>
            <a:r>
              <a:rPr lang="en-US" altLang="ko-KR" dirty="0">
                <a:ea typeface="굴림체" panose="020B0609000101010101" pitchFamily="49" charset="-127"/>
                <a:cs typeface="Calibri" panose="020F0502020204030204" pitchFamily="34" charset="0"/>
              </a:rPr>
              <a:t>Intended to capture the move </a:t>
            </a:r>
            <a:r>
              <a:rPr lang="en-US" altLang="ko-KR" dirty="0"/>
              <a:t>to retirement communities, to non-metropolitan small-town settings, or to nursing homes</a:t>
            </a:r>
          </a:p>
          <a:p>
            <a:pPr lvl="3">
              <a:spcAft>
                <a:spcPts val="600"/>
              </a:spcAft>
            </a:pPr>
            <a:endParaRPr lang="en-US" altLang="ko-KR" dirty="0">
              <a:ea typeface="굴림체" panose="020B0609000101010101" pitchFamily="49" charset="-127"/>
              <a:cs typeface="Calibri" panose="020F0502020204030204" pitchFamily="34" charset="0"/>
            </a:endParaRPr>
          </a:p>
          <a:p>
            <a:pPr lvl="2">
              <a:spcAft>
                <a:spcPts val="600"/>
              </a:spcAft>
            </a:pPr>
            <a:endParaRPr lang="en-US" altLang="ko-KR" dirty="0">
              <a:ea typeface="굴림체" panose="020B0609000101010101" pitchFamily="49" charset="-127"/>
              <a:cs typeface="Calibri" panose="020F0502020204030204" pitchFamily="34" charset="0"/>
            </a:endParaRPr>
          </a:p>
          <a:p>
            <a:pPr lvl="2">
              <a:spcAft>
                <a:spcPts val="600"/>
              </a:spcAft>
            </a:pPr>
            <a:endParaRPr lang="en-US" altLang="ko-KR" dirty="0">
              <a:ea typeface="굴림체" panose="020B0609000101010101" pitchFamily="49" charset="-127"/>
              <a:cs typeface="Calibri" panose="020F0502020204030204" pitchFamily="34" charset="0"/>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15</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3676300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Methods</a:t>
            </a:r>
          </a:p>
        </p:txBody>
      </p:sp>
      <p:sp>
        <p:nvSpPr>
          <p:cNvPr id="187395" name="Rectangle 3"/>
          <p:cNvSpPr>
            <a:spLocks noGrp="1" noChangeArrowheads="1"/>
          </p:cNvSpPr>
          <p:nvPr>
            <p:ph idx="1"/>
          </p:nvPr>
        </p:nvSpPr>
        <p:spPr>
          <a:xfrm>
            <a:off x="419100" y="1523999"/>
            <a:ext cx="8305800" cy="5318125"/>
          </a:xfrm>
        </p:spPr>
        <p:txBody>
          <a:bodyPr>
            <a:normAutofit fontScale="85000" lnSpcReduction="20000"/>
          </a:bodyPr>
          <a:lstStyle/>
          <a:p>
            <a:pPr>
              <a:spcAft>
                <a:spcPts val="600"/>
              </a:spcAft>
            </a:pPr>
            <a:r>
              <a:rPr lang="en-US" altLang="ko-KR" dirty="0">
                <a:ea typeface="굴림체" panose="020B0609000101010101" pitchFamily="49" charset="-127"/>
                <a:cs typeface="Calibri" panose="020F0502020204030204" pitchFamily="34" charset="0"/>
              </a:rPr>
              <a:t>Logistic regression model</a:t>
            </a:r>
          </a:p>
          <a:p>
            <a:pPr lvl="1">
              <a:spcAft>
                <a:spcPts val="600"/>
              </a:spcAft>
            </a:pPr>
            <a:r>
              <a:rPr lang="en-US" altLang="ko-KR" dirty="0">
                <a:ea typeface="굴림체" panose="020B0609000101010101" pitchFamily="49" charset="-127"/>
                <a:cs typeface="Calibri" panose="020F0502020204030204" pitchFamily="34" charset="0"/>
              </a:rPr>
              <a:t>Dependent variable: 1 if moved (1</a:t>
            </a:r>
            <a:r>
              <a:rPr lang="en-US" altLang="ko-KR" baseline="30000" dirty="0">
                <a:ea typeface="굴림체" panose="020B0609000101010101" pitchFamily="49" charset="-127"/>
                <a:cs typeface="Calibri" panose="020F0502020204030204" pitchFamily="34" charset="0"/>
              </a:rPr>
              <a:t>st</a:t>
            </a:r>
            <a:r>
              <a:rPr lang="en-US" altLang="ko-KR" dirty="0">
                <a:ea typeface="굴림체" panose="020B0609000101010101" pitchFamily="49" charset="-127"/>
                <a:cs typeface="Calibri" panose="020F0502020204030204" pitchFamily="34" charset="0"/>
              </a:rPr>
              <a:t> move only)</a:t>
            </a:r>
          </a:p>
          <a:p>
            <a:pPr lvl="1">
              <a:spcAft>
                <a:spcPts val="600"/>
              </a:spcAft>
            </a:pPr>
            <a:r>
              <a:rPr lang="en-US" altLang="ko-KR" dirty="0">
                <a:ea typeface="굴림체" panose="020B0609000101010101" pitchFamily="49" charset="-127"/>
                <a:cs typeface="Calibri" panose="020F0502020204030204" pitchFamily="34" charset="0"/>
              </a:rPr>
              <a:t>Independent variables:</a:t>
            </a:r>
          </a:p>
          <a:p>
            <a:pPr lvl="2">
              <a:spcAft>
                <a:spcPts val="600"/>
              </a:spcAft>
            </a:pPr>
            <a:r>
              <a:rPr lang="en-US" altLang="ko-KR" dirty="0">
                <a:ea typeface="굴림체" panose="020B0609000101010101" pitchFamily="49" charset="-127"/>
                <a:cs typeface="Calibri" panose="020F0502020204030204" pitchFamily="34" charset="0"/>
              </a:rPr>
              <a:t>Age</a:t>
            </a:r>
          </a:p>
          <a:p>
            <a:pPr lvl="2">
              <a:spcAft>
                <a:spcPts val="600"/>
              </a:spcAft>
            </a:pPr>
            <a:r>
              <a:rPr lang="en-US" altLang="ko-KR" dirty="0">
                <a:ea typeface="굴림체" panose="020B0609000101010101" pitchFamily="49" charset="-127"/>
                <a:cs typeface="Calibri" panose="020F0502020204030204" pitchFamily="34" charset="0"/>
              </a:rPr>
              <a:t>Male</a:t>
            </a:r>
          </a:p>
          <a:p>
            <a:pPr lvl="2">
              <a:spcAft>
                <a:spcPts val="600"/>
              </a:spcAft>
            </a:pPr>
            <a:r>
              <a:rPr lang="en-US" altLang="ko-KR" dirty="0">
                <a:ea typeface="굴림체" panose="020B0609000101010101" pitchFamily="49" charset="-127"/>
                <a:cs typeface="Calibri" panose="020F0502020204030204" pitchFamily="34" charset="0"/>
              </a:rPr>
              <a:t>Married</a:t>
            </a:r>
          </a:p>
          <a:p>
            <a:pPr lvl="2">
              <a:spcAft>
                <a:spcPts val="600"/>
              </a:spcAft>
            </a:pPr>
            <a:r>
              <a:rPr lang="en-US" altLang="ko-KR" dirty="0">
                <a:ea typeface="굴림체" panose="020B0609000101010101" pitchFamily="49" charset="-127"/>
                <a:cs typeface="Calibri" panose="020F0502020204030204" pitchFamily="34" charset="0"/>
              </a:rPr>
              <a:t>Severely Ill</a:t>
            </a:r>
          </a:p>
          <a:p>
            <a:pPr lvl="2">
              <a:spcAft>
                <a:spcPts val="600"/>
              </a:spcAft>
            </a:pPr>
            <a:r>
              <a:rPr lang="en-US" altLang="ko-KR" dirty="0">
                <a:ea typeface="굴림체" panose="020B0609000101010101" pitchFamily="49" charset="-127"/>
                <a:cs typeface="Calibri" panose="020F0502020204030204" pitchFamily="34" charset="0"/>
              </a:rPr>
              <a:t>Retired</a:t>
            </a:r>
          </a:p>
          <a:p>
            <a:pPr lvl="2">
              <a:spcAft>
                <a:spcPts val="600"/>
              </a:spcAft>
            </a:pPr>
            <a:r>
              <a:rPr lang="en-US" altLang="ko-KR" dirty="0">
                <a:ea typeface="굴림체" panose="020B0609000101010101" pitchFamily="49" charset="-127"/>
                <a:cs typeface="Calibri" panose="020F0502020204030204" pitchFamily="34" charset="0"/>
              </a:rPr>
              <a:t>Apartment</a:t>
            </a:r>
          </a:p>
          <a:p>
            <a:pPr lvl="2">
              <a:spcAft>
                <a:spcPts val="600"/>
              </a:spcAft>
            </a:pPr>
            <a:r>
              <a:rPr lang="en-US" altLang="ko-KR" dirty="0">
                <a:ea typeface="굴림체" panose="020B0609000101010101" pitchFamily="49" charset="-127"/>
                <a:cs typeface="Calibri" panose="020F0502020204030204" pitchFamily="34" charset="0"/>
              </a:rPr>
              <a:t>Location </a:t>
            </a:r>
            <a:r>
              <a:rPr lang="en-US" altLang="ko-KR" sz="1600" dirty="0">
                <a:ea typeface="굴림체" panose="020B0609000101010101" pitchFamily="49" charset="-127"/>
                <a:cs typeface="Calibri" panose="020F0502020204030204" pitchFamily="34" charset="0"/>
              </a:rPr>
              <a:t>(1=rural, 2=small metropolitan areas, 3= large metropolitan areas)</a:t>
            </a:r>
            <a:endParaRPr lang="en-US" altLang="ko-KR" dirty="0">
              <a:ea typeface="굴림체" panose="020B0609000101010101" pitchFamily="49" charset="-127"/>
              <a:cs typeface="Calibri" panose="020F0502020204030204" pitchFamily="34" charset="0"/>
            </a:endParaRPr>
          </a:p>
          <a:p>
            <a:pPr lvl="2">
              <a:spcAft>
                <a:spcPts val="600"/>
              </a:spcAft>
            </a:pPr>
            <a:r>
              <a:rPr lang="en-US" altLang="ko-KR" dirty="0">
                <a:ea typeface="굴림체" panose="020B0609000101010101" pitchFamily="49" charset="-127"/>
                <a:cs typeface="Calibri" panose="020F0502020204030204" pitchFamily="34" charset="0"/>
              </a:rPr>
              <a:t>Wealth </a:t>
            </a:r>
            <a:r>
              <a:rPr lang="en-US" altLang="ko-KR" sz="1600" dirty="0">
                <a:ea typeface="굴림체" panose="020B0609000101010101" pitchFamily="49" charset="-127"/>
                <a:cs typeface="Calibri" panose="020F0502020204030204" pitchFamily="34" charset="0"/>
              </a:rPr>
              <a:t>(Unit: ₩10,000,000, Inflation-adjusted)</a:t>
            </a:r>
            <a:endParaRPr lang="en-US" altLang="ko-KR" dirty="0">
              <a:ea typeface="굴림체" panose="020B0609000101010101" pitchFamily="49" charset="-127"/>
              <a:cs typeface="Calibri" panose="020F0502020204030204" pitchFamily="34" charset="0"/>
            </a:endParaRPr>
          </a:p>
          <a:p>
            <a:pPr lvl="2">
              <a:spcAft>
                <a:spcPts val="600"/>
              </a:spcAft>
            </a:pPr>
            <a:r>
              <a:rPr lang="en-US" altLang="ko-KR" dirty="0">
                <a:ea typeface="굴림체" panose="020B0609000101010101" pitchFamily="49" charset="-127"/>
                <a:cs typeface="Calibri" panose="020F0502020204030204" pitchFamily="34" charset="0"/>
              </a:rPr>
              <a:t>Practical Help from Children to Parents</a:t>
            </a:r>
          </a:p>
          <a:p>
            <a:pPr lvl="2">
              <a:spcAft>
                <a:spcPts val="600"/>
              </a:spcAft>
            </a:pPr>
            <a:r>
              <a:rPr lang="en-US" altLang="ko-KR" dirty="0">
                <a:ea typeface="굴림체" panose="020B0609000101010101" pitchFamily="49" charset="-127"/>
                <a:cs typeface="Calibri" panose="020F0502020204030204" pitchFamily="34" charset="0"/>
              </a:rPr>
              <a:t>Practical Help from Parents to Children</a:t>
            </a:r>
          </a:p>
          <a:p>
            <a:pPr lvl="2">
              <a:spcAft>
                <a:spcPts val="600"/>
              </a:spcAft>
            </a:pPr>
            <a:r>
              <a:rPr lang="en-US" altLang="ko-KR" dirty="0">
                <a:ea typeface="굴림체" panose="020B0609000101010101" pitchFamily="49" charset="-127"/>
                <a:cs typeface="Calibri" panose="020F0502020204030204" pitchFamily="34" charset="0"/>
              </a:rPr>
              <a:t>Financial Support from Children to Parents </a:t>
            </a:r>
            <a:r>
              <a:rPr lang="en-US" altLang="ko-KR" sz="1600" dirty="0">
                <a:ea typeface="굴림체" panose="020B0609000101010101" pitchFamily="49" charset="-127"/>
                <a:cs typeface="Calibri" panose="020F0502020204030204" pitchFamily="34" charset="0"/>
              </a:rPr>
              <a:t>(log-transformed)</a:t>
            </a:r>
            <a:endParaRPr lang="en-US" altLang="ko-KR" dirty="0">
              <a:ea typeface="굴림체" panose="020B0609000101010101" pitchFamily="49" charset="-127"/>
              <a:cs typeface="Calibri" panose="020F0502020204030204" pitchFamily="34" charset="0"/>
            </a:endParaRPr>
          </a:p>
          <a:p>
            <a:pPr lvl="2">
              <a:spcAft>
                <a:spcPts val="600"/>
              </a:spcAft>
            </a:pPr>
            <a:r>
              <a:rPr lang="en-US" altLang="ko-KR" dirty="0">
                <a:ea typeface="굴림체" panose="020B0609000101010101" pitchFamily="49" charset="-127"/>
                <a:cs typeface="Calibri" panose="020F0502020204030204" pitchFamily="34" charset="0"/>
              </a:rPr>
              <a:t>Financial Support from Parents to Children </a:t>
            </a:r>
            <a:r>
              <a:rPr lang="en-US" altLang="ko-KR" sz="1600" dirty="0">
                <a:ea typeface="굴림체" panose="020B0609000101010101" pitchFamily="49" charset="-127"/>
                <a:cs typeface="Calibri" panose="020F0502020204030204" pitchFamily="34" charset="0"/>
              </a:rPr>
              <a:t>(log-transformed)</a:t>
            </a:r>
            <a:endParaRPr lang="en-US" altLang="ko-KR" dirty="0">
              <a:ea typeface="굴림체" panose="020B0609000101010101" pitchFamily="49" charset="-127"/>
              <a:cs typeface="Calibri" panose="020F0502020204030204" pitchFamily="34" charset="0"/>
            </a:endParaRPr>
          </a:p>
          <a:p>
            <a:pPr lvl="2">
              <a:spcAft>
                <a:spcPts val="600"/>
              </a:spcAft>
            </a:pPr>
            <a:endParaRPr lang="en-US" altLang="ko-KR" dirty="0">
              <a:ea typeface="굴림체" panose="020B0609000101010101" pitchFamily="49" charset="-127"/>
              <a:cs typeface="Calibri" panose="020F0502020204030204" pitchFamily="34" charset="0"/>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16</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3402233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Methods</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Item Response Theory estimation</a:t>
            </a:r>
          </a:p>
          <a:p>
            <a:pPr lvl="1">
              <a:spcAft>
                <a:spcPts val="600"/>
              </a:spcAft>
            </a:pPr>
            <a:r>
              <a:rPr lang="en-US" altLang="ko-KR" dirty="0">
                <a:ea typeface="굴림체" panose="020B0609000101010101" pitchFamily="49" charset="-127"/>
                <a:cs typeface="Calibri" panose="020F0502020204030204" pitchFamily="34" charset="0"/>
              </a:rPr>
              <a:t>Estimated standardized score based on a range of conceptually related questions</a:t>
            </a:r>
          </a:p>
          <a:p>
            <a:pPr lvl="2">
              <a:spcAft>
                <a:spcPts val="600"/>
              </a:spcAft>
            </a:pPr>
            <a:r>
              <a:rPr lang="en-US" altLang="ko-KR" dirty="0">
                <a:ea typeface="굴림체" panose="020B0609000101010101" pitchFamily="49" charset="-127"/>
                <a:cs typeface="Calibri" panose="020F0502020204030204" pitchFamily="34" charset="0"/>
              </a:rPr>
              <a:t>Practical Help from Children to Parents</a:t>
            </a:r>
          </a:p>
          <a:p>
            <a:pPr lvl="3">
              <a:spcAft>
                <a:spcPts val="600"/>
              </a:spcAft>
            </a:pPr>
            <a:r>
              <a:rPr lang="en-US" altLang="ko-KR" dirty="0">
                <a:ea typeface="굴림체" panose="020B0609000101010101" pitchFamily="49" charset="-127"/>
                <a:cs typeface="Calibri" panose="020F0502020204030204" pitchFamily="34" charset="0"/>
              </a:rPr>
              <a:t>Have at least one child who lives nearby (30 minutes or less)</a:t>
            </a:r>
          </a:p>
          <a:p>
            <a:pPr lvl="3">
              <a:spcAft>
                <a:spcPts val="600"/>
              </a:spcAft>
            </a:pPr>
            <a:r>
              <a:rPr lang="en-US" altLang="ko-KR" dirty="0">
                <a:ea typeface="굴림체" panose="020B0609000101010101" pitchFamily="49" charset="-127"/>
                <a:cs typeface="Calibri" panose="020F0502020204030204" pitchFamily="34" charset="0"/>
              </a:rPr>
              <a:t>Have at least one child who meets with one or more times per week</a:t>
            </a:r>
          </a:p>
          <a:p>
            <a:pPr lvl="2">
              <a:spcAft>
                <a:spcPts val="600"/>
              </a:spcAft>
            </a:pPr>
            <a:r>
              <a:rPr lang="en-US" altLang="ko-KR" dirty="0">
                <a:ea typeface="굴림체" panose="020B0609000101010101" pitchFamily="49" charset="-127"/>
                <a:cs typeface="Calibri" panose="020F0502020204030204" pitchFamily="34" charset="0"/>
              </a:rPr>
              <a:t>Practical Help from Parents to Children</a:t>
            </a:r>
          </a:p>
          <a:p>
            <a:pPr lvl="3">
              <a:spcAft>
                <a:spcPts val="600"/>
              </a:spcAft>
            </a:pPr>
            <a:r>
              <a:rPr lang="en-US" altLang="ko-KR" dirty="0">
                <a:ea typeface="굴림체" panose="020B0609000101010101" pitchFamily="49" charset="-127"/>
                <a:cs typeface="Calibri" panose="020F0502020204030204" pitchFamily="34" charset="0"/>
              </a:rPr>
              <a:t>Have experience with taking care of grandchildren over the past year</a:t>
            </a:r>
          </a:p>
          <a:p>
            <a:pPr lvl="3">
              <a:spcAft>
                <a:spcPts val="600"/>
              </a:spcAft>
            </a:pPr>
            <a:r>
              <a:rPr lang="en-US" altLang="ko-KR" dirty="0">
                <a:ea typeface="굴림체" panose="020B0609000101010101" pitchFamily="49" charset="-127"/>
                <a:cs typeface="Calibri" panose="020F0502020204030204" pitchFamily="34" charset="0"/>
              </a:rPr>
              <a:t>Have a parent or a child whom you assist in everyday household tasks </a:t>
            </a:r>
          </a:p>
          <a:p>
            <a:pPr lvl="1">
              <a:spcAft>
                <a:spcPts val="600"/>
              </a:spcAft>
            </a:pPr>
            <a:r>
              <a:rPr lang="en-US" altLang="ko-KR" dirty="0">
                <a:ea typeface="굴림체" panose="020B0609000101010101" pitchFamily="49" charset="-127"/>
                <a:cs typeface="Calibri" panose="020F0502020204030204" pitchFamily="34" charset="0"/>
              </a:rPr>
              <a:t>The higher the score, the greater the dependence.</a:t>
            </a:r>
          </a:p>
          <a:p>
            <a:pPr lvl="2">
              <a:spcAft>
                <a:spcPts val="600"/>
              </a:spcAft>
            </a:pPr>
            <a:endParaRPr lang="en-US" altLang="ko-KR" dirty="0">
              <a:ea typeface="굴림체" panose="020B0609000101010101" pitchFamily="49" charset="-127"/>
              <a:cs typeface="Calibri" panose="020F0502020204030204" pitchFamily="34" charset="0"/>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17</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867994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Results</a:t>
            </a: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18</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pic>
        <p:nvPicPr>
          <p:cNvPr id="6" name="그림 5">
            <a:extLst>
              <a:ext uri="{FF2B5EF4-FFF2-40B4-BE49-F238E27FC236}">
                <a16:creationId xmlns:a16="http://schemas.microsoft.com/office/drawing/2014/main" id="{98697DA2-4C1E-F4E3-C86E-97BF84F60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5000"/>
            <a:ext cx="9144000" cy="4382691"/>
          </a:xfrm>
          <a:prstGeom prst="rect">
            <a:avLst/>
          </a:prstGeom>
        </p:spPr>
      </p:pic>
    </p:spTree>
    <p:custDataLst>
      <p:tags r:id="rId1"/>
    </p:custDataLst>
    <p:extLst>
      <p:ext uri="{BB962C8B-B14F-4D97-AF65-F5344CB8AC3E}">
        <p14:creationId xmlns:p14="http://schemas.microsoft.com/office/powerpoint/2010/main" val="1209204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Results</a:t>
            </a: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19</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graphicFrame>
        <p:nvGraphicFramePr>
          <p:cNvPr id="2" name="표 1">
            <a:extLst>
              <a:ext uri="{FF2B5EF4-FFF2-40B4-BE49-F238E27FC236}">
                <a16:creationId xmlns:a16="http://schemas.microsoft.com/office/drawing/2014/main" id="{4C7C33A6-B2A5-81C9-BCCE-CEB4A4EE7425}"/>
              </a:ext>
            </a:extLst>
          </p:cNvPr>
          <p:cNvGraphicFramePr>
            <a:graphicFrameLocks noGrp="1"/>
          </p:cNvGraphicFramePr>
          <p:nvPr>
            <p:extLst>
              <p:ext uri="{D42A27DB-BD31-4B8C-83A1-F6EECF244321}">
                <p14:modId xmlns:p14="http://schemas.microsoft.com/office/powerpoint/2010/main" val="3675647800"/>
              </p:ext>
            </p:extLst>
          </p:nvPr>
        </p:nvGraphicFramePr>
        <p:xfrm>
          <a:off x="800100" y="1600200"/>
          <a:ext cx="7543800" cy="5013018"/>
        </p:xfrm>
        <a:graphic>
          <a:graphicData uri="http://schemas.openxmlformats.org/drawingml/2006/table">
            <a:tbl>
              <a:tblPr firstRow="1" bandRow="1">
                <a:tableStyleId>{5C22544A-7EE6-4342-B048-85BDC9FD1C3A}</a:tableStyleId>
              </a:tblPr>
              <a:tblGrid>
                <a:gridCol w="5495772">
                  <a:extLst>
                    <a:ext uri="{9D8B030D-6E8A-4147-A177-3AD203B41FA5}">
                      <a16:colId xmlns:a16="http://schemas.microsoft.com/office/drawing/2014/main" val="4049954438"/>
                    </a:ext>
                  </a:extLst>
                </a:gridCol>
                <a:gridCol w="2048028">
                  <a:extLst>
                    <a:ext uri="{9D8B030D-6E8A-4147-A177-3AD203B41FA5}">
                      <a16:colId xmlns:a16="http://schemas.microsoft.com/office/drawing/2014/main" val="2027600600"/>
                    </a:ext>
                  </a:extLst>
                </a:gridCol>
              </a:tblGrid>
              <a:tr h="228309">
                <a:tc>
                  <a:txBody>
                    <a:bodyPr/>
                    <a:lstStyle/>
                    <a:p>
                      <a:pPr algn="l" fontAlgn="ctr"/>
                      <a:r>
                        <a:rPr lang="en-US" sz="1800" u="none" strike="noStrike">
                          <a:effectLst/>
                        </a:rPr>
                        <a:t>Variable</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l" fontAlgn="ctr"/>
                      <a:r>
                        <a:rPr lang="en-US" sz="1800" u="none" strike="noStrike">
                          <a:effectLst/>
                        </a:rPr>
                        <a:t>Coefficient</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650230446"/>
                  </a:ext>
                </a:extLst>
              </a:tr>
              <a:tr h="228309">
                <a:tc>
                  <a:txBody>
                    <a:bodyPr/>
                    <a:lstStyle/>
                    <a:p>
                      <a:pPr algn="l" fontAlgn="ctr"/>
                      <a:r>
                        <a:rPr lang="en-US" sz="1800" u="none" strike="noStrike">
                          <a:effectLst/>
                        </a:rPr>
                        <a:t>Age</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-0.010</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2231477326"/>
                  </a:ext>
                </a:extLst>
              </a:tr>
              <a:tr h="228309">
                <a:tc>
                  <a:txBody>
                    <a:bodyPr/>
                    <a:lstStyle/>
                    <a:p>
                      <a:pPr algn="l" fontAlgn="ctr"/>
                      <a:r>
                        <a:rPr lang="en-US" sz="1800" u="none" strike="noStrike">
                          <a:effectLst/>
                        </a:rPr>
                        <a:t>Male</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-0.187</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3165925245"/>
                  </a:ext>
                </a:extLst>
              </a:tr>
              <a:tr h="228309">
                <a:tc>
                  <a:txBody>
                    <a:bodyPr/>
                    <a:lstStyle/>
                    <a:p>
                      <a:pPr algn="l" fontAlgn="ctr"/>
                      <a:r>
                        <a:rPr lang="en-US" sz="1800" u="none" strike="noStrike">
                          <a:effectLst/>
                        </a:rPr>
                        <a:t>Married</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-0.203</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3776445274"/>
                  </a:ext>
                </a:extLst>
              </a:tr>
              <a:tr h="228309">
                <a:tc>
                  <a:txBody>
                    <a:bodyPr/>
                    <a:lstStyle/>
                    <a:p>
                      <a:pPr algn="l" fontAlgn="ctr"/>
                      <a:r>
                        <a:rPr lang="en-US" sz="1800" u="none" strike="noStrike">
                          <a:effectLst/>
                        </a:rPr>
                        <a:t>Severely Ill</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0.829***</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2753611782"/>
                  </a:ext>
                </a:extLst>
              </a:tr>
              <a:tr h="228309">
                <a:tc>
                  <a:txBody>
                    <a:bodyPr/>
                    <a:lstStyle/>
                    <a:p>
                      <a:pPr algn="l" fontAlgn="ctr"/>
                      <a:r>
                        <a:rPr lang="en-US" sz="1800" u="none" strike="noStrike">
                          <a:effectLst/>
                        </a:rPr>
                        <a:t>Retired</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0.014</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4284337753"/>
                  </a:ext>
                </a:extLst>
              </a:tr>
              <a:tr h="228309">
                <a:tc>
                  <a:txBody>
                    <a:bodyPr/>
                    <a:lstStyle/>
                    <a:p>
                      <a:pPr algn="l" fontAlgn="ctr"/>
                      <a:r>
                        <a:rPr lang="en-US" sz="1800" u="none" strike="noStrike">
                          <a:effectLst/>
                        </a:rPr>
                        <a:t>Apartment</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0.973***</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1941147751"/>
                  </a:ext>
                </a:extLst>
              </a:tr>
              <a:tr h="228309">
                <a:tc>
                  <a:txBody>
                    <a:bodyPr/>
                    <a:lstStyle/>
                    <a:p>
                      <a:pPr algn="l" fontAlgn="ctr"/>
                      <a:r>
                        <a:rPr lang="en-US" sz="1800" u="none" strike="noStrike">
                          <a:effectLst/>
                        </a:rPr>
                        <a:t>Location</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0.722***</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1055552317"/>
                  </a:ext>
                </a:extLst>
              </a:tr>
              <a:tr h="228309">
                <a:tc>
                  <a:txBody>
                    <a:bodyPr/>
                    <a:lstStyle/>
                    <a:p>
                      <a:pPr algn="l" fontAlgn="ctr"/>
                      <a:r>
                        <a:rPr lang="en-US" sz="1800" u="none" strike="noStrike">
                          <a:effectLst/>
                        </a:rPr>
                        <a:t>Wealth</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-0.018**</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1550992833"/>
                  </a:ext>
                </a:extLst>
              </a:tr>
              <a:tr h="228309">
                <a:tc>
                  <a:txBody>
                    <a:bodyPr/>
                    <a:lstStyle/>
                    <a:p>
                      <a:pPr algn="l" fontAlgn="ctr"/>
                      <a:r>
                        <a:rPr lang="en-US" sz="1800" u="none" strike="noStrike" dirty="0">
                          <a:effectLst/>
                        </a:rPr>
                        <a:t>Practical Help from Children to Parents</a:t>
                      </a:r>
                      <a:endParaRPr lang="en-US" sz="1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-0.419**</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2063870112"/>
                  </a:ext>
                </a:extLst>
              </a:tr>
              <a:tr h="228309">
                <a:tc>
                  <a:txBody>
                    <a:bodyPr/>
                    <a:lstStyle/>
                    <a:p>
                      <a:pPr algn="l" fontAlgn="ctr"/>
                      <a:r>
                        <a:rPr lang="en-US" sz="1800" u="none" strike="noStrike">
                          <a:effectLst/>
                        </a:rPr>
                        <a:t>Practical Help from Parents to Children</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0.215</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84037144"/>
                  </a:ext>
                </a:extLst>
              </a:tr>
              <a:tr h="228309">
                <a:tc>
                  <a:txBody>
                    <a:bodyPr/>
                    <a:lstStyle/>
                    <a:p>
                      <a:pPr algn="l" fontAlgn="ctr"/>
                      <a:r>
                        <a:rPr lang="en-US" sz="1800" u="none" strike="noStrike">
                          <a:effectLst/>
                        </a:rPr>
                        <a:t>Financial Support from Children to Parents</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0.008</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821607027"/>
                  </a:ext>
                </a:extLst>
              </a:tr>
              <a:tr h="228309">
                <a:tc>
                  <a:txBody>
                    <a:bodyPr/>
                    <a:lstStyle/>
                    <a:p>
                      <a:pPr algn="l" fontAlgn="ctr"/>
                      <a:r>
                        <a:rPr lang="en-US" sz="1800" u="none" strike="noStrike">
                          <a:effectLst/>
                        </a:rPr>
                        <a:t>Financial Support from Parents to Children</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-0.008</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169005017"/>
                  </a:ext>
                </a:extLst>
              </a:tr>
              <a:tr h="228309">
                <a:tc>
                  <a:txBody>
                    <a:bodyPr/>
                    <a:lstStyle/>
                    <a:p>
                      <a:pPr algn="l" fontAlgn="ctr"/>
                      <a:r>
                        <a:rPr lang="en-US" sz="1800" u="none" strike="noStrike">
                          <a:effectLst/>
                        </a:rPr>
                        <a:t>constant</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-3.423*</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785904997"/>
                  </a:ext>
                </a:extLst>
              </a:tr>
              <a:tr h="249495">
                <a:tc>
                  <a:txBody>
                    <a:bodyPr/>
                    <a:lstStyle/>
                    <a:p>
                      <a:pPr algn="l" fontAlgn="ctr"/>
                      <a:endParaRPr lang="ko-KR" alt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l" fontAlgn="ctr"/>
                      <a:endParaRPr lang="ko-KR" alt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1637475228"/>
                  </a:ext>
                </a:extLst>
              </a:tr>
              <a:tr h="228309">
                <a:tc>
                  <a:txBody>
                    <a:bodyPr/>
                    <a:lstStyle/>
                    <a:p>
                      <a:pPr algn="l" fontAlgn="ctr"/>
                      <a:r>
                        <a:rPr lang="en-US" sz="1800" u="none" strike="noStrike">
                          <a:effectLst/>
                        </a:rPr>
                        <a:t>Number of obs</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791</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2857170783"/>
                  </a:ext>
                </a:extLst>
              </a:tr>
              <a:tr h="228309">
                <a:tc>
                  <a:txBody>
                    <a:bodyPr/>
                    <a:lstStyle/>
                    <a:p>
                      <a:pPr algn="l" fontAlgn="ctr"/>
                      <a:r>
                        <a:rPr lang="en-US" sz="1800" u="none" strike="noStrike">
                          <a:effectLst/>
                        </a:rPr>
                        <a:t>LR chi2(12)</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a:effectLst/>
                        </a:rPr>
                        <a:t>39.62***</a:t>
                      </a:r>
                      <a:endParaRPr lang="en-US" altLang="ko-KR"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3578419276"/>
                  </a:ext>
                </a:extLst>
              </a:tr>
              <a:tr h="228309">
                <a:tc>
                  <a:txBody>
                    <a:bodyPr/>
                    <a:lstStyle/>
                    <a:p>
                      <a:pPr algn="l" fontAlgn="ctr"/>
                      <a:r>
                        <a:rPr lang="en-US" sz="1800" u="none" strike="noStrike">
                          <a:effectLst/>
                        </a:rPr>
                        <a:t>Pseudo R2</a:t>
                      </a:r>
                      <a:endParaRPr lang="en-US" sz="1800" b="0" i="0" u="none" strike="noStrike">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tc>
                  <a:txBody>
                    <a:bodyPr/>
                    <a:lstStyle/>
                    <a:p>
                      <a:pPr algn="r" fontAlgn="ctr"/>
                      <a:r>
                        <a:rPr lang="en-US" altLang="ko-KR" sz="1800" u="none" strike="noStrike" dirty="0">
                          <a:effectLst/>
                        </a:rPr>
                        <a:t>0.0901</a:t>
                      </a:r>
                      <a:endParaRPr lang="en-US" altLang="ko-KR" sz="1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181" marR="4181" marT="4181" marB="0" anchor="ctr"/>
                </a:tc>
                <a:extLst>
                  <a:ext uri="{0D108BD9-81ED-4DB2-BD59-A6C34878D82A}">
                    <a16:rowId xmlns:a16="http://schemas.microsoft.com/office/drawing/2014/main" val="3744213219"/>
                  </a:ext>
                </a:extLst>
              </a:tr>
            </a:tbl>
          </a:graphicData>
        </a:graphic>
      </p:graphicFrame>
    </p:spTree>
    <p:custDataLst>
      <p:tags r:id="rId1"/>
    </p:custDataLst>
    <p:extLst>
      <p:ext uri="{BB962C8B-B14F-4D97-AF65-F5344CB8AC3E}">
        <p14:creationId xmlns:p14="http://schemas.microsoft.com/office/powerpoint/2010/main" val="354153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Contents</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Backgrounds</a:t>
            </a:r>
          </a:p>
          <a:p>
            <a:pPr>
              <a:spcAft>
                <a:spcPts val="600"/>
              </a:spcAft>
            </a:pPr>
            <a:r>
              <a:rPr lang="en-US" altLang="ko-KR" dirty="0">
                <a:ea typeface="굴림체" panose="020B0609000101010101" pitchFamily="49" charset="-127"/>
                <a:cs typeface="Calibri" panose="020F0502020204030204" pitchFamily="34" charset="0"/>
              </a:rPr>
              <a:t>Literature Review</a:t>
            </a:r>
          </a:p>
          <a:p>
            <a:pPr>
              <a:spcAft>
                <a:spcPts val="600"/>
              </a:spcAft>
            </a:pPr>
            <a:r>
              <a:rPr lang="en-US" altLang="ko-KR" dirty="0">
                <a:ea typeface="굴림체" panose="020B0609000101010101" pitchFamily="49" charset="-127"/>
                <a:cs typeface="Calibri" panose="020F0502020204030204" pitchFamily="34" charset="0"/>
              </a:rPr>
              <a:t>The Gap in the Literature</a:t>
            </a:r>
          </a:p>
          <a:p>
            <a:pPr>
              <a:spcAft>
                <a:spcPts val="600"/>
              </a:spcAft>
            </a:pPr>
            <a:r>
              <a:rPr lang="en-US" altLang="ko-KR" dirty="0">
                <a:ea typeface="굴림체" panose="020B0609000101010101" pitchFamily="49" charset="-127"/>
                <a:cs typeface="Calibri" panose="020F0502020204030204" pitchFamily="34" charset="0"/>
              </a:rPr>
              <a:t>Research Questions</a:t>
            </a:r>
          </a:p>
          <a:p>
            <a:pPr>
              <a:spcAft>
                <a:spcPts val="600"/>
              </a:spcAft>
            </a:pPr>
            <a:r>
              <a:rPr lang="en-US" altLang="ko-KR" dirty="0">
                <a:ea typeface="굴림체" panose="020B0609000101010101" pitchFamily="49" charset="-127"/>
                <a:cs typeface="Calibri" panose="020F0502020204030204" pitchFamily="34" charset="0"/>
              </a:rPr>
              <a:t>Data</a:t>
            </a:r>
          </a:p>
          <a:p>
            <a:pPr>
              <a:spcAft>
                <a:spcPts val="600"/>
              </a:spcAft>
            </a:pPr>
            <a:r>
              <a:rPr lang="en-US" altLang="ko-KR" dirty="0">
                <a:ea typeface="굴림체" panose="020B0609000101010101" pitchFamily="49" charset="-127"/>
                <a:cs typeface="Calibri" panose="020F0502020204030204" pitchFamily="34" charset="0"/>
              </a:rPr>
              <a:t>Methods</a:t>
            </a:r>
          </a:p>
          <a:p>
            <a:pPr>
              <a:spcAft>
                <a:spcPts val="600"/>
              </a:spcAft>
            </a:pPr>
            <a:r>
              <a:rPr lang="en-US" altLang="ko-KR" dirty="0">
                <a:ea typeface="굴림체" panose="020B0609000101010101" pitchFamily="49" charset="-127"/>
                <a:cs typeface="Calibri" panose="020F0502020204030204" pitchFamily="34" charset="0"/>
              </a:rPr>
              <a:t>Results</a:t>
            </a:r>
          </a:p>
          <a:p>
            <a:pPr>
              <a:spcAft>
                <a:spcPts val="600"/>
              </a:spcAft>
            </a:pPr>
            <a:r>
              <a:rPr lang="en-US" altLang="ko-KR" dirty="0">
                <a:ea typeface="굴림체" panose="020B0609000101010101" pitchFamily="49" charset="-127"/>
                <a:cs typeface="Calibri" panose="020F0502020204030204" pitchFamily="34" charset="0"/>
              </a:rPr>
              <a:t>Findings</a:t>
            </a:r>
          </a:p>
          <a:p>
            <a:pPr>
              <a:spcAft>
                <a:spcPts val="600"/>
              </a:spcAft>
            </a:pPr>
            <a:r>
              <a:rPr lang="en-US" altLang="ko-KR" dirty="0">
                <a:ea typeface="굴림체" panose="020B0609000101010101" pitchFamily="49" charset="-127"/>
                <a:cs typeface="Calibri" panose="020F0502020204030204" pitchFamily="34" charset="0"/>
              </a:rPr>
              <a:t>What's Next</a:t>
            </a:r>
            <a:endParaRPr lang="ko-KR" altLang="en-US" dirty="0">
              <a:ea typeface="굴림체" panose="020B0609000101010101" pitchFamily="49" charset="-127"/>
              <a:cs typeface="Calibri" panose="020F0502020204030204" pitchFamily="34" charset="0"/>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2</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3217608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Findings</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Senior households live in in an apartment unit in urban areas are more likely to move.</a:t>
            </a:r>
          </a:p>
          <a:p>
            <a:pPr lvl="1">
              <a:spcAft>
                <a:spcPts val="600"/>
              </a:spcAft>
            </a:pPr>
            <a:r>
              <a:rPr lang="en-US" altLang="ko-KR" dirty="0">
                <a:ea typeface="굴림체" panose="020B0609000101010101" pitchFamily="49" charset="-127"/>
                <a:cs typeface="Calibri" panose="020F0502020204030204" pitchFamily="34" charset="0"/>
              </a:rPr>
              <a:t>Consistent with the previous finding of the first move</a:t>
            </a:r>
          </a:p>
          <a:p>
            <a:pPr lvl="2">
              <a:spcAft>
                <a:spcPts val="600"/>
              </a:spcAft>
            </a:pPr>
            <a:r>
              <a:rPr lang="en-US" altLang="ko-KR" dirty="0">
                <a:ea typeface="굴림체" panose="020B0609000101010101" pitchFamily="49" charset="-127"/>
                <a:cs typeface="Calibri" panose="020F0502020204030204" pitchFamily="34" charset="0"/>
              </a:rPr>
              <a:t>Movers tend to move to </a:t>
            </a:r>
            <a:r>
              <a:rPr lang="en-US" altLang="ko-KR" dirty="0"/>
              <a:t>non-metropolitan small-town settings.</a:t>
            </a:r>
            <a:endParaRPr lang="en-US" altLang="ko-KR" dirty="0">
              <a:ea typeface="굴림체" panose="020B0609000101010101" pitchFamily="49" charset="-127"/>
              <a:cs typeface="Calibri" panose="020F0502020204030204" pitchFamily="34" charset="0"/>
            </a:endParaRPr>
          </a:p>
          <a:p>
            <a:pPr>
              <a:spcAft>
                <a:spcPts val="600"/>
              </a:spcAft>
            </a:pPr>
            <a:r>
              <a:rPr lang="en-US" altLang="ko-KR" dirty="0">
                <a:ea typeface="굴림체" panose="020B0609000101010101" pitchFamily="49" charset="-127"/>
                <a:cs typeface="Calibri" panose="020F0502020204030204" pitchFamily="34" charset="0"/>
              </a:rPr>
              <a:t>Senior households with a severe ill health condition are more likely to move.</a:t>
            </a:r>
          </a:p>
          <a:p>
            <a:pPr lvl="1">
              <a:spcAft>
                <a:spcPts val="600"/>
              </a:spcAft>
            </a:pPr>
            <a:r>
              <a:rPr lang="en-US" altLang="ko-KR" dirty="0">
                <a:ea typeface="굴림체" panose="020B0609000101010101" pitchFamily="49" charset="-127"/>
                <a:cs typeface="Calibri" panose="020F0502020204030204" pitchFamily="34" charset="0"/>
              </a:rPr>
              <a:t>Consistent with the previous finding of the second move</a:t>
            </a:r>
            <a:endParaRPr lang="en-US" altLang="ko-KR" dirty="0"/>
          </a:p>
          <a:p>
            <a:pPr lvl="2">
              <a:spcAft>
                <a:spcPts val="600"/>
              </a:spcAft>
            </a:pPr>
            <a:r>
              <a:rPr lang="en-US" altLang="ko-KR" dirty="0">
                <a:ea typeface="굴림체" panose="020B0609000101010101" pitchFamily="49" charset="-127"/>
                <a:cs typeface="Calibri" panose="020F0502020204030204" pitchFamily="34" charset="0"/>
              </a:rPr>
              <a:t>It occurs when older people develop chronic disabilities.</a:t>
            </a:r>
          </a:p>
          <a:p>
            <a:pPr lvl="1">
              <a:spcAft>
                <a:spcPts val="600"/>
              </a:spcAft>
            </a:pPr>
            <a:r>
              <a:rPr lang="en-US" altLang="ko-KR" dirty="0">
                <a:ea typeface="굴림체" panose="020B0609000101010101" pitchFamily="49" charset="-127"/>
                <a:cs typeface="Calibri" panose="020F0502020204030204" pitchFamily="34" charset="0"/>
              </a:rPr>
              <a:t>Likely to moving to nursing homes (or moving closer to children or to institutional services)</a:t>
            </a:r>
          </a:p>
          <a:p>
            <a:pPr>
              <a:spcAft>
                <a:spcPts val="600"/>
              </a:spcAft>
            </a:pPr>
            <a:endParaRPr lang="en-US" altLang="ko-KR" dirty="0">
              <a:ea typeface="굴림체" panose="020B0609000101010101" pitchFamily="49" charset="-127"/>
              <a:cs typeface="Calibri" panose="020F0502020204030204" pitchFamily="34" charset="0"/>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20</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2582493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Findings</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Wealthier households are less likely to move.</a:t>
            </a:r>
          </a:p>
          <a:p>
            <a:pPr lvl="1">
              <a:spcAft>
                <a:spcPts val="600"/>
              </a:spcAft>
            </a:pPr>
            <a:r>
              <a:rPr lang="en-US" altLang="ko-KR" dirty="0">
                <a:ea typeface="굴림체" panose="020B0609000101010101" pitchFamily="49" charset="-127"/>
                <a:cs typeface="Calibri" panose="020F0502020204030204" pitchFamily="34" charset="0"/>
              </a:rPr>
              <a:t>Inconsistent with the previous finding of the first move</a:t>
            </a:r>
          </a:p>
          <a:p>
            <a:pPr lvl="2">
              <a:spcAft>
                <a:spcPts val="600"/>
              </a:spcAft>
            </a:pPr>
            <a:r>
              <a:rPr lang="en-US" altLang="ko-KR" dirty="0">
                <a:ea typeface="굴림체" panose="020B0609000101010101" pitchFamily="49" charset="-127"/>
                <a:cs typeface="Calibri" panose="020F0502020204030204" pitchFamily="34" charset="0"/>
              </a:rPr>
              <a:t>The first movers tend to </a:t>
            </a:r>
            <a:r>
              <a:rPr lang="en-US" altLang="ko-KR" dirty="0"/>
              <a:t>be younger, healthier, wealthier, and more often to have intact marriages.</a:t>
            </a:r>
          </a:p>
          <a:p>
            <a:pPr lvl="1">
              <a:spcAft>
                <a:spcPts val="600"/>
              </a:spcAft>
            </a:pPr>
            <a:r>
              <a:rPr lang="en-US" altLang="ko-KR" dirty="0"/>
              <a:t>This may be due to the lack of senior housing options (retirement communities).</a:t>
            </a:r>
          </a:p>
          <a:p>
            <a:pPr lvl="1">
              <a:spcAft>
                <a:spcPts val="600"/>
              </a:spcAft>
            </a:pPr>
            <a:r>
              <a:rPr lang="en-US" altLang="ko-KR" dirty="0"/>
              <a:t>The existing home may not be adequately equipped with an accessible living environment.</a:t>
            </a:r>
          </a:p>
          <a:p>
            <a:pPr lvl="2">
              <a:spcAft>
                <a:spcPts val="600"/>
              </a:spcAft>
            </a:pPr>
            <a:endParaRPr lang="en-US" altLang="ko-KR" dirty="0">
              <a:ea typeface="굴림체" panose="020B0609000101010101" pitchFamily="49" charset="-127"/>
              <a:cs typeface="Calibri" panose="020F0502020204030204" pitchFamily="34" charset="0"/>
            </a:endParaRPr>
          </a:p>
          <a:p>
            <a:pPr>
              <a:spcAft>
                <a:spcPts val="600"/>
              </a:spcAft>
            </a:pPr>
            <a:endParaRPr lang="en-US" altLang="ko-KR" dirty="0">
              <a:ea typeface="굴림체" panose="020B0609000101010101" pitchFamily="49" charset="-127"/>
              <a:cs typeface="Calibri" panose="020F0502020204030204" pitchFamily="34" charset="0"/>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21</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13721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Findings</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Senior households who receive more practical help from children are less likely to move.</a:t>
            </a:r>
          </a:p>
          <a:p>
            <a:pPr lvl="1">
              <a:spcAft>
                <a:spcPts val="600"/>
              </a:spcAft>
            </a:pPr>
            <a:r>
              <a:rPr lang="en-US" altLang="ko-KR" dirty="0">
                <a:ea typeface="굴림체" panose="020B0609000101010101" pitchFamily="49" charset="-127"/>
                <a:cs typeface="Calibri" panose="020F0502020204030204" pitchFamily="34" charset="0"/>
              </a:rPr>
              <a:t>Consistent with the previous finding of the first move</a:t>
            </a:r>
          </a:p>
          <a:p>
            <a:pPr lvl="2">
              <a:spcAft>
                <a:spcPts val="600"/>
              </a:spcAft>
            </a:pPr>
            <a:r>
              <a:rPr lang="en-US" altLang="ko-KR" dirty="0">
                <a:ea typeface="굴림체" panose="020B0609000101010101" pitchFamily="49" charset="-127"/>
                <a:cs typeface="Calibri" panose="020F0502020204030204" pitchFamily="34" charset="0"/>
              </a:rPr>
              <a:t>When health declines, the nearness of their children may preclude the necessity of a second move.</a:t>
            </a:r>
          </a:p>
          <a:p>
            <a:pPr lvl="2">
              <a:spcAft>
                <a:spcPts val="600"/>
              </a:spcAft>
            </a:pPr>
            <a:r>
              <a:rPr lang="en-US" altLang="ko-KR" dirty="0"/>
              <a:t>Children produces the internalized commitments necessary for providing household service.</a:t>
            </a:r>
          </a:p>
          <a:p>
            <a:pPr>
              <a:spcAft>
                <a:spcPts val="600"/>
              </a:spcAft>
            </a:pPr>
            <a:r>
              <a:rPr lang="en-US" altLang="ko-KR" dirty="0">
                <a:ea typeface="굴림체" panose="020B0609000101010101" pitchFamily="49" charset="-127"/>
                <a:cs typeface="Calibri" panose="020F0502020204030204" pitchFamily="34" charset="0"/>
              </a:rPr>
              <a:t>Insignificant results of financial support</a:t>
            </a:r>
          </a:p>
          <a:p>
            <a:pPr marL="996696" marR="0" lvl="2" indent="-228600" algn="l" defTabSz="914400" rtl="0" eaLnBrk="1" fontAlgn="auto" latinLnBrk="0" hangingPunct="1">
              <a:lnSpc>
                <a:spcPct val="100000"/>
              </a:lnSpc>
              <a:spcBef>
                <a:spcPct val="20000"/>
              </a:spcBef>
              <a:spcAft>
                <a:spcPts val="600"/>
              </a:spcAft>
              <a:buClr>
                <a:srgbClr val="00B050"/>
              </a:buClr>
              <a:buSzTx/>
              <a:buFont typeface="Wingdings" pitchFamily="2" charset="2"/>
              <a:buChar char="§"/>
              <a:tabLst/>
              <a:defRPr/>
            </a:pPr>
            <a:r>
              <a:rPr kumimoji="0" lang="en-US" altLang="ko-KR" sz="2000" b="0" i="0" u="none" strike="noStrike" kern="1200" cap="none" spc="0" normalizeH="0" baseline="0" noProof="0" dirty="0">
                <a:ln>
                  <a:noFill/>
                </a:ln>
                <a:solidFill>
                  <a:srgbClr val="2A4A75"/>
                </a:solidFill>
                <a:effectLst/>
                <a:uLnTx/>
                <a:uFillTx/>
                <a:latin typeface="Book Antiqua"/>
                <a:ea typeface="돋움" panose="020B0600000101010101" pitchFamily="50" charset="-127"/>
                <a:cs typeface="+mn-cs"/>
              </a:rPr>
              <a:t>Financial support from parents to children may be associated with practical help from children to parents.</a:t>
            </a:r>
          </a:p>
          <a:p>
            <a:pPr marL="996696" marR="0" lvl="2" indent="-228600" algn="l" defTabSz="914400" rtl="0" eaLnBrk="1" fontAlgn="auto" latinLnBrk="0" hangingPunct="1">
              <a:lnSpc>
                <a:spcPct val="100000"/>
              </a:lnSpc>
              <a:spcBef>
                <a:spcPct val="20000"/>
              </a:spcBef>
              <a:spcAft>
                <a:spcPts val="600"/>
              </a:spcAft>
              <a:buClr>
                <a:srgbClr val="00B050"/>
              </a:buClr>
              <a:buSzTx/>
              <a:buFont typeface="Wingdings" pitchFamily="2" charset="2"/>
              <a:buChar char="§"/>
              <a:tabLst/>
              <a:defRPr/>
            </a:pPr>
            <a:r>
              <a:rPr kumimoji="0" lang="en-US" altLang="ko-KR" sz="2000" b="0" i="0" u="none" strike="noStrike" kern="1200" cap="none" spc="0" normalizeH="0" baseline="0" noProof="0" dirty="0">
                <a:ln>
                  <a:noFill/>
                </a:ln>
                <a:solidFill>
                  <a:srgbClr val="2A4A75"/>
                </a:solidFill>
                <a:effectLst/>
                <a:uLnTx/>
                <a:uFillTx/>
                <a:latin typeface="Book Antiqua"/>
                <a:ea typeface="돋움" panose="020B0600000101010101" pitchFamily="50" charset="-127"/>
                <a:cs typeface="+mn-cs"/>
              </a:rPr>
              <a:t>Financial support from children to parents may be linked to the move to nursing homes.</a:t>
            </a:r>
          </a:p>
          <a:p>
            <a:pPr>
              <a:spcAft>
                <a:spcPts val="600"/>
              </a:spcAft>
            </a:pPr>
            <a:endParaRPr lang="en-US" altLang="ko-KR" dirty="0">
              <a:ea typeface="굴림체" panose="020B0609000101010101" pitchFamily="49" charset="-127"/>
              <a:cs typeface="Calibri" panose="020F0502020204030204" pitchFamily="34" charset="0"/>
            </a:endParaRPr>
          </a:p>
          <a:p>
            <a:pPr>
              <a:spcAft>
                <a:spcPts val="600"/>
              </a:spcAft>
            </a:pPr>
            <a:endParaRPr lang="en-US" altLang="ko-KR" dirty="0"/>
          </a:p>
          <a:p>
            <a:pPr lvl="2">
              <a:spcAft>
                <a:spcPts val="600"/>
              </a:spcAft>
            </a:pPr>
            <a:endParaRPr lang="en-US" altLang="ko-KR" dirty="0">
              <a:ea typeface="굴림체" panose="020B0609000101010101" pitchFamily="49" charset="-127"/>
              <a:cs typeface="Calibri" panose="020F0502020204030204" pitchFamily="34" charset="0"/>
            </a:endParaRPr>
          </a:p>
          <a:p>
            <a:pPr>
              <a:spcAft>
                <a:spcPts val="600"/>
              </a:spcAft>
            </a:pPr>
            <a:endParaRPr lang="en-US" altLang="ko-KR" dirty="0">
              <a:ea typeface="굴림체" panose="020B0609000101010101" pitchFamily="49" charset="-127"/>
              <a:cs typeface="Calibri" panose="020F0502020204030204" pitchFamily="34" charset="0"/>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22</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3973479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What’s Next</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Modify variables and re-run the model</a:t>
            </a:r>
          </a:p>
          <a:p>
            <a:pPr>
              <a:spcAft>
                <a:spcPts val="600"/>
              </a:spcAft>
            </a:pPr>
            <a:r>
              <a:rPr lang="en-US" altLang="ko-KR" dirty="0">
                <a:ea typeface="굴림체" panose="020B0609000101010101" pitchFamily="49" charset="-127"/>
                <a:cs typeface="Calibri" panose="020F0502020204030204" pitchFamily="34" charset="0"/>
              </a:rPr>
              <a:t>Develop the competing risk models for the first and second moves</a:t>
            </a:r>
          </a:p>
          <a:p>
            <a:pPr>
              <a:spcAft>
                <a:spcPts val="600"/>
              </a:spcAft>
            </a:pPr>
            <a:endParaRPr lang="en-US" altLang="ko-KR" dirty="0">
              <a:ea typeface="굴림체" panose="020B0609000101010101" pitchFamily="49" charset="-127"/>
              <a:cs typeface="Calibri" panose="020F0502020204030204" pitchFamily="34" charset="0"/>
            </a:endParaRPr>
          </a:p>
          <a:p>
            <a:pPr>
              <a:spcAft>
                <a:spcPts val="600"/>
              </a:spcAft>
            </a:pPr>
            <a:r>
              <a:rPr lang="en-US" altLang="ko-KR" dirty="0">
                <a:ea typeface="굴림체" panose="020B0609000101010101" pitchFamily="49" charset="-127"/>
                <a:cs typeface="Calibri" panose="020F0502020204030204" pitchFamily="34" charset="0"/>
              </a:rPr>
              <a:t>Can this research be applied to the UK case?</a:t>
            </a:r>
          </a:p>
          <a:p>
            <a:pPr lvl="1">
              <a:spcAft>
                <a:spcPts val="600"/>
              </a:spcAft>
            </a:pPr>
            <a:r>
              <a:rPr lang="en-US" altLang="ko-KR" dirty="0">
                <a:ea typeface="굴림체" panose="020B0609000101010101" pitchFamily="49" charset="-127"/>
                <a:cs typeface="Calibri" panose="020F0502020204030204" pitchFamily="34" charset="0"/>
              </a:rPr>
              <a:t>How do the migration patterns of the elderly differ from Korea?</a:t>
            </a:r>
          </a:p>
          <a:p>
            <a:pPr lvl="1">
              <a:spcAft>
                <a:spcPts val="600"/>
              </a:spcAft>
            </a:pPr>
            <a:r>
              <a:rPr lang="en-US" altLang="ko-KR" dirty="0">
                <a:ea typeface="굴림체" panose="020B0609000101010101" pitchFamily="49" charset="-127"/>
                <a:cs typeface="Calibri" panose="020F0502020204030204" pitchFamily="34" charset="0"/>
              </a:rPr>
              <a:t>Data availability</a:t>
            </a: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23</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2704164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C59C4C-5874-4DF2-A54D-13D330BB9854}"/>
              </a:ext>
            </a:extLst>
          </p:cNvPr>
          <p:cNvSpPr>
            <a:spLocks noGrp="1"/>
          </p:cNvSpPr>
          <p:nvPr>
            <p:ph type="title"/>
          </p:nvPr>
        </p:nvSpPr>
        <p:spPr>
          <a:xfrm>
            <a:off x="457200" y="2785872"/>
            <a:ext cx="8229600" cy="1252728"/>
          </a:xfrm>
        </p:spPr>
        <p:txBody>
          <a:bodyPr>
            <a:noAutofit/>
          </a:bodyPr>
          <a:lstStyle/>
          <a:p>
            <a:pPr algn="ctr"/>
            <a:r>
              <a:rPr lang="en-US" altLang="ko-KR" sz="4400" dirty="0">
                <a:solidFill>
                  <a:schemeClr val="tx2"/>
                </a:solidFill>
                <a:ea typeface="함초롬바탕" panose="02030604000101010101" pitchFamily="18" charset="-127"/>
                <a:cs typeface="함초롬바탕" panose="02030604000101010101" pitchFamily="18" charset="-127"/>
              </a:rPr>
              <a:t>Thank You</a:t>
            </a:r>
            <a:endParaRPr lang="en-US" i="1" dirty="0">
              <a:solidFill>
                <a:schemeClr val="tx2"/>
              </a:solidFill>
              <a:ea typeface="함초롬바탕" panose="02030604000101010101" pitchFamily="18" charset="-127"/>
              <a:cs typeface="함초롬바탕" panose="02030604000101010101" pitchFamily="18" charset="-127"/>
            </a:endParaRPr>
          </a:p>
        </p:txBody>
      </p:sp>
      <p:sp>
        <p:nvSpPr>
          <p:cNvPr id="9" name="Title 3">
            <a:extLst>
              <a:ext uri="{FF2B5EF4-FFF2-40B4-BE49-F238E27FC236}">
                <a16:creationId xmlns:a16="http://schemas.microsoft.com/office/drawing/2014/main" id="{8DC19310-63C3-4983-8C80-4E95C8D76728}"/>
              </a:ext>
            </a:extLst>
          </p:cNvPr>
          <p:cNvSpPr txBox="1">
            <a:spLocks/>
          </p:cNvSpPr>
          <p:nvPr/>
        </p:nvSpPr>
        <p:spPr>
          <a:xfrm>
            <a:off x="228600" y="4919472"/>
            <a:ext cx="868680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3600" b="1" kern="1200">
                <a:solidFill>
                  <a:schemeClr val="bg1"/>
                </a:solidFill>
                <a:effectLst/>
                <a:latin typeface="+mj-lt"/>
                <a:ea typeface="+mj-ea"/>
                <a:cs typeface="+mj-cs"/>
              </a:defRPr>
            </a:lvl1pPr>
            <a:extLst/>
          </a:lstStyle>
          <a:p>
            <a:pPr algn="ctr" fontAlgn="auto">
              <a:spcAft>
                <a:spcPts val="0"/>
              </a:spcAft>
            </a:pPr>
            <a:r>
              <a:rPr lang="en-US" altLang="ko-KR" sz="2400" dirty="0">
                <a:solidFill>
                  <a:schemeClr val="tx2"/>
                </a:solidFill>
                <a:latin typeface="+mn-lt"/>
                <a:ea typeface="+mn-ea"/>
                <a:cs typeface="Calibri" panose="020F0502020204030204" pitchFamily="34" charset="0"/>
                <a:hlinkClick r:id="rId3"/>
              </a:rPr>
              <a:t>jaesikjeon@konkuk.ac.kr</a:t>
            </a:r>
            <a:endParaRPr lang="en-US" altLang="ko-KR" sz="2400" dirty="0">
              <a:solidFill>
                <a:schemeClr val="tx2"/>
              </a:solidFill>
              <a:latin typeface="+mn-lt"/>
              <a:ea typeface="+mn-ea"/>
              <a:cs typeface="Calibri" panose="020F0502020204030204"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81C258BF-0D78-4155-984F-57060B249E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1" y="228600"/>
            <a:ext cx="2819400" cy="1007217"/>
          </a:xfrm>
          <a:prstGeom prst="rect">
            <a:avLst/>
          </a:prstGeom>
        </p:spPr>
      </p:pic>
    </p:spTree>
    <p:custDataLst>
      <p:tags r:id="rId1"/>
    </p:custDataLst>
    <p:extLst>
      <p:ext uri="{BB962C8B-B14F-4D97-AF65-F5344CB8AC3E}">
        <p14:creationId xmlns:p14="http://schemas.microsoft.com/office/powerpoint/2010/main" val="390036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cs typeface="Calibri" panose="020F0502020204030204" pitchFamily="34" charset="0"/>
              </a:rPr>
              <a:t>Backgrounds</a:t>
            </a:r>
            <a:endParaRPr lang="en-US" altLang="ko-KR" dirty="0">
              <a:ea typeface="굴림체" panose="020B0609000101010101" pitchFamily="49" charset="-127"/>
            </a:endParaRP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In South Korea, housing supply for the elderly has not kept paced with aging population.</a:t>
            </a:r>
          </a:p>
          <a:p>
            <a:pPr>
              <a:spcAft>
                <a:spcPts val="600"/>
              </a:spcAft>
            </a:pPr>
            <a:r>
              <a:rPr lang="en-US" altLang="ko-KR" dirty="0">
                <a:ea typeface="굴림체" panose="020B0609000101010101" pitchFamily="49" charset="-127"/>
                <a:cs typeface="Calibri" panose="020F0502020204030204" pitchFamily="34" charset="0"/>
              </a:rPr>
              <a:t>Established in 1981 and amended in 2015, the Welfare of Senior Citizens Act has shifted to permit rental development projects only due the following issues </a:t>
            </a:r>
          </a:p>
          <a:p>
            <a:pPr marL="925830" lvl="1" indent="-514350">
              <a:spcAft>
                <a:spcPts val="600"/>
              </a:spcAft>
              <a:buFont typeface="+mj-lt"/>
              <a:buAutoNum type="arabicPeriod"/>
            </a:pPr>
            <a:r>
              <a:rPr lang="en-US" altLang="ko-KR" dirty="0">
                <a:ea typeface="굴림체" panose="020B0609000101010101" pitchFamily="49" charset="-127"/>
                <a:cs typeface="Calibri" panose="020F0502020204030204" pitchFamily="34" charset="0"/>
              </a:rPr>
              <a:t>Ownership units were illegally sold or leased to ineligible, non-elderly households.</a:t>
            </a:r>
          </a:p>
          <a:p>
            <a:pPr marL="925830" lvl="1" indent="-514350">
              <a:spcAft>
                <a:spcPts val="600"/>
              </a:spcAft>
              <a:buFont typeface="+mj-lt"/>
              <a:buAutoNum type="arabicPeriod"/>
            </a:pPr>
            <a:r>
              <a:rPr lang="en-US" altLang="ko-KR" dirty="0">
                <a:ea typeface="굴림체" panose="020B0609000101010101" pitchFamily="49" charset="-127"/>
                <a:cs typeface="Calibri" panose="020F0502020204030204" pitchFamily="34" charset="0"/>
              </a:rPr>
              <a:t>Essential community services were inadequately provided after developers or investors exited from the project.</a:t>
            </a: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3</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315209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cs typeface="Calibri" panose="020F0502020204030204" pitchFamily="34" charset="0"/>
              </a:rPr>
              <a:t>Backgrounds</a:t>
            </a:r>
            <a:endParaRPr lang="en-US" altLang="ko-KR" dirty="0">
              <a:ea typeface="굴림체" panose="020B0609000101010101" pitchFamily="49" charset="-127"/>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4</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grpSp>
        <p:nvGrpSpPr>
          <p:cNvPr id="4" name="Group 3">
            <a:extLst>
              <a:ext uri="{FF2B5EF4-FFF2-40B4-BE49-F238E27FC236}">
                <a16:creationId xmlns:a16="http://schemas.microsoft.com/office/drawing/2014/main" id="{1C38AA93-6009-17A0-0FD4-064E199F2439}"/>
              </a:ext>
            </a:extLst>
          </p:cNvPr>
          <p:cNvGrpSpPr/>
          <p:nvPr/>
        </p:nvGrpSpPr>
        <p:grpSpPr>
          <a:xfrm>
            <a:off x="462432" y="1523191"/>
            <a:ext cx="8219136" cy="5258609"/>
            <a:chOff x="1230782" y="1263650"/>
            <a:chExt cx="8219136" cy="5258609"/>
          </a:xfrm>
        </p:grpSpPr>
        <p:pic>
          <p:nvPicPr>
            <p:cNvPr id="6" name="그림 5">
              <a:extLst>
                <a:ext uri="{FF2B5EF4-FFF2-40B4-BE49-F238E27FC236}">
                  <a16:creationId xmlns:a16="http://schemas.microsoft.com/office/drawing/2014/main" id="{6E427FFA-3057-8054-1A7D-7E4571449539}"/>
                </a:ext>
              </a:extLst>
            </p:cNvPr>
            <p:cNvPicPr>
              <a:picLocks noChangeAspect="1"/>
            </p:cNvPicPr>
            <p:nvPr/>
          </p:nvPicPr>
          <p:blipFill rotWithShape="1">
            <a:blip r:embed="rId3"/>
            <a:stretch>
              <a:fillRect/>
            </a:stretch>
          </p:blipFill>
          <p:spPr>
            <a:xfrm>
              <a:off x="1230782" y="1263650"/>
              <a:ext cx="8219136" cy="5257061"/>
            </a:xfrm>
            <a:prstGeom prst="rect">
              <a:avLst/>
            </a:prstGeom>
          </p:spPr>
        </p:pic>
        <p:sp>
          <p:nvSpPr>
            <p:cNvPr id="7" name="Rectangle 1">
              <a:extLst>
                <a:ext uri="{FF2B5EF4-FFF2-40B4-BE49-F238E27FC236}">
                  <a16:creationId xmlns:a16="http://schemas.microsoft.com/office/drawing/2014/main" id="{E42D300A-071E-429A-FED5-321EED179253}"/>
                </a:ext>
              </a:extLst>
            </p:cNvPr>
            <p:cNvSpPr/>
            <p:nvPr/>
          </p:nvSpPr>
          <p:spPr>
            <a:xfrm>
              <a:off x="1720850" y="1974247"/>
              <a:ext cx="1219200" cy="3048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8" name="TextBox 7">
              <a:extLst>
                <a:ext uri="{FF2B5EF4-FFF2-40B4-BE49-F238E27FC236}">
                  <a16:creationId xmlns:a16="http://schemas.microsoft.com/office/drawing/2014/main" id="{00456992-D7D4-1807-E149-3B8D5EE981CF}"/>
                </a:ext>
              </a:extLst>
            </p:cNvPr>
            <p:cNvSpPr txBox="1"/>
            <p:nvPr/>
          </p:nvSpPr>
          <p:spPr>
            <a:xfrm>
              <a:off x="1643862" y="1992640"/>
              <a:ext cx="1496848" cy="246221"/>
            </a:xfrm>
            <a:prstGeom prst="rect">
              <a:avLst/>
            </a:prstGeom>
            <a:noFill/>
          </p:spPr>
          <p:txBody>
            <a:bodyPr wrap="square" rtlCol="0">
              <a:spAutoFit/>
            </a:bodyPr>
            <a:lstStyle/>
            <a:p>
              <a:r>
                <a:rPr lang="en-US" altLang="ko-KR" sz="1000" dirty="0">
                  <a:latin typeface="+mn-lt"/>
                </a:rPr>
                <a:t>Senior Living Facilities</a:t>
              </a:r>
              <a:endParaRPr lang="ko-KR" altLang="en-US" sz="1000" dirty="0">
                <a:latin typeface="+mn-lt"/>
              </a:endParaRPr>
            </a:p>
          </p:txBody>
        </p:sp>
        <p:sp>
          <p:nvSpPr>
            <p:cNvPr id="9" name="Rectangle 6">
              <a:extLst>
                <a:ext uri="{FF2B5EF4-FFF2-40B4-BE49-F238E27FC236}">
                  <a16:creationId xmlns:a16="http://schemas.microsoft.com/office/drawing/2014/main" id="{C317DB4A-DE47-B894-08BE-69628D602D24}"/>
                </a:ext>
              </a:extLst>
            </p:cNvPr>
            <p:cNvSpPr/>
            <p:nvPr/>
          </p:nvSpPr>
          <p:spPr>
            <a:xfrm>
              <a:off x="1643863" y="2592060"/>
              <a:ext cx="1219200" cy="3048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 name="Rectangle 7">
              <a:extLst>
                <a:ext uri="{FF2B5EF4-FFF2-40B4-BE49-F238E27FC236}">
                  <a16:creationId xmlns:a16="http://schemas.microsoft.com/office/drawing/2014/main" id="{548DD91E-9402-D76C-9AF2-25BA6EEC3578}"/>
                </a:ext>
              </a:extLst>
            </p:cNvPr>
            <p:cNvSpPr/>
            <p:nvPr/>
          </p:nvSpPr>
          <p:spPr>
            <a:xfrm>
              <a:off x="1843888" y="5703786"/>
              <a:ext cx="1219200" cy="1524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1" name="TextBox 10">
              <a:extLst>
                <a:ext uri="{FF2B5EF4-FFF2-40B4-BE49-F238E27FC236}">
                  <a16:creationId xmlns:a16="http://schemas.microsoft.com/office/drawing/2014/main" id="{085DA87E-8CA4-47EB-FD93-6D7AEE2526EA}"/>
                </a:ext>
              </a:extLst>
            </p:cNvPr>
            <p:cNvSpPr txBox="1"/>
            <p:nvPr/>
          </p:nvSpPr>
          <p:spPr>
            <a:xfrm>
              <a:off x="1643862" y="2745850"/>
              <a:ext cx="1619250" cy="246221"/>
            </a:xfrm>
            <a:prstGeom prst="rect">
              <a:avLst/>
            </a:prstGeom>
            <a:noFill/>
          </p:spPr>
          <p:txBody>
            <a:bodyPr wrap="square" rtlCol="0">
              <a:spAutoFit/>
            </a:bodyPr>
            <a:lstStyle/>
            <a:p>
              <a:r>
                <a:rPr lang="en-US" altLang="ko-KR" sz="1000" dirty="0">
                  <a:latin typeface="+mn-lt"/>
                </a:rPr>
                <a:t>Senior Health Facilities</a:t>
              </a:r>
              <a:endParaRPr lang="ko-KR" altLang="en-US" sz="1000" dirty="0">
                <a:latin typeface="+mn-lt"/>
              </a:endParaRPr>
            </a:p>
          </p:txBody>
        </p:sp>
        <p:sp>
          <p:nvSpPr>
            <p:cNvPr id="12" name="Rectangle 9">
              <a:extLst>
                <a:ext uri="{FF2B5EF4-FFF2-40B4-BE49-F238E27FC236}">
                  <a16:creationId xmlns:a16="http://schemas.microsoft.com/office/drawing/2014/main" id="{FF00BBF3-260A-060C-A1F4-E17841BA88B5}"/>
                </a:ext>
              </a:extLst>
            </p:cNvPr>
            <p:cNvSpPr/>
            <p:nvPr/>
          </p:nvSpPr>
          <p:spPr>
            <a:xfrm>
              <a:off x="1727200" y="3427303"/>
              <a:ext cx="1219200" cy="3048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3" name="TextBox 12">
              <a:extLst>
                <a:ext uri="{FF2B5EF4-FFF2-40B4-BE49-F238E27FC236}">
                  <a16:creationId xmlns:a16="http://schemas.microsoft.com/office/drawing/2014/main" id="{4CD52091-2019-325E-3D8D-E664448F57BE}"/>
                </a:ext>
              </a:extLst>
            </p:cNvPr>
            <p:cNvSpPr txBox="1"/>
            <p:nvPr/>
          </p:nvSpPr>
          <p:spPr>
            <a:xfrm>
              <a:off x="1643863" y="3448898"/>
              <a:ext cx="1619250" cy="246221"/>
            </a:xfrm>
            <a:prstGeom prst="rect">
              <a:avLst/>
            </a:prstGeom>
            <a:noFill/>
          </p:spPr>
          <p:txBody>
            <a:bodyPr wrap="square" rtlCol="0">
              <a:spAutoFit/>
            </a:bodyPr>
            <a:lstStyle/>
            <a:p>
              <a:r>
                <a:rPr lang="en-US" altLang="ko-KR" sz="1000" dirty="0">
                  <a:latin typeface="+mn-lt"/>
                </a:rPr>
                <a:t>Senior Leisure Facilities</a:t>
              </a:r>
              <a:endParaRPr lang="ko-KR" altLang="en-US" sz="1000" dirty="0">
                <a:latin typeface="+mn-lt"/>
              </a:endParaRPr>
            </a:p>
          </p:txBody>
        </p:sp>
        <p:sp>
          <p:nvSpPr>
            <p:cNvPr id="14" name="Rectangle 11">
              <a:extLst>
                <a:ext uri="{FF2B5EF4-FFF2-40B4-BE49-F238E27FC236}">
                  <a16:creationId xmlns:a16="http://schemas.microsoft.com/office/drawing/2014/main" id="{410794D0-A913-AE78-DB2F-667CFCF832D2}"/>
                </a:ext>
              </a:extLst>
            </p:cNvPr>
            <p:cNvSpPr/>
            <p:nvPr/>
          </p:nvSpPr>
          <p:spPr>
            <a:xfrm>
              <a:off x="1814195" y="4680004"/>
              <a:ext cx="1219200" cy="3048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5" name="TextBox 14">
              <a:extLst>
                <a:ext uri="{FF2B5EF4-FFF2-40B4-BE49-F238E27FC236}">
                  <a16:creationId xmlns:a16="http://schemas.microsoft.com/office/drawing/2014/main" id="{BEA1B5C6-DC22-40F3-B034-F8C33316E5DC}"/>
                </a:ext>
              </a:extLst>
            </p:cNvPr>
            <p:cNvSpPr txBox="1"/>
            <p:nvPr/>
          </p:nvSpPr>
          <p:spPr>
            <a:xfrm>
              <a:off x="1592403" y="4658409"/>
              <a:ext cx="1722170" cy="246221"/>
            </a:xfrm>
            <a:prstGeom prst="rect">
              <a:avLst/>
            </a:prstGeom>
            <a:noFill/>
          </p:spPr>
          <p:txBody>
            <a:bodyPr wrap="square" rtlCol="0">
              <a:spAutoFit/>
            </a:bodyPr>
            <a:lstStyle/>
            <a:p>
              <a:r>
                <a:rPr lang="en-US" altLang="ko-KR" sz="1000" dirty="0">
                  <a:latin typeface="+mn-lt"/>
                </a:rPr>
                <a:t>Senior Home Care Services</a:t>
              </a:r>
              <a:endParaRPr lang="ko-KR" altLang="en-US" sz="1000" dirty="0">
                <a:latin typeface="+mn-lt"/>
              </a:endParaRPr>
            </a:p>
          </p:txBody>
        </p:sp>
        <p:sp>
          <p:nvSpPr>
            <p:cNvPr id="16" name="TextBox 15">
              <a:extLst>
                <a:ext uri="{FF2B5EF4-FFF2-40B4-BE49-F238E27FC236}">
                  <a16:creationId xmlns:a16="http://schemas.microsoft.com/office/drawing/2014/main" id="{B892F15A-F1A6-33F5-A009-C78599CAED4D}"/>
                </a:ext>
              </a:extLst>
            </p:cNvPr>
            <p:cNvSpPr txBox="1"/>
            <p:nvPr/>
          </p:nvSpPr>
          <p:spPr>
            <a:xfrm>
              <a:off x="1592403" y="5649181"/>
              <a:ext cx="1722170" cy="246221"/>
            </a:xfrm>
            <a:prstGeom prst="rect">
              <a:avLst/>
            </a:prstGeom>
            <a:noFill/>
          </p:spPr>
          <p:txBody>
            <a:bodyPr wrap="square" rtlCol="0">
              <a:spAutoFit/>
            </a:bodyPr>
            <a:lstStyle/>
            <a:p>
              <a:r>
                <a:rPr lang="en-US" altLang="ko-KR" sz="1000" dirty="0">
                  <a:latin typeface="+mn-lt"/>
                </a:rPr>
                <a:t>Senior Protection Agency</a:t>
              </a:r>
              <a:endParaRPr lang="ko-KR" altLang="en-US" sz="1000" dirty="0">
                <a:latin typeface="+mn-lt"/>
              </a:endParaRPr>
            </a:p>
          </p:txBody>
        </p:sp>
        <p:sp>
          <p:nvSpPr>
            <p:cNvPr id="17" name="Rectangle 14">
              <a:extLst>
                <a:ext uri="{FF2B5EF4-FFF2-40B4-BE49-F238E27FC236}">
                  <a16:creationId xmlns:a16="http://schemas.microsoft.com/office/drawing/2014/main" id="{52151225-EF3F-7C78-BC29-CC5269607900}"/>
                </a:ext>
              </a:extLst>
            </p:cNvPr>
            <p:cNvSpPr/>
            <p:nvPr/>
          </p:nvSpPr>
          <p:spPr>
            <a:xfrm>
              <a:off x="1774286" y="5910791"/>
              <a:ext cx="1219200" cy="15134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8" name="Rectangle 15">
              <a:extLst>
                <a:ext uri="{FF2B5EF4-FFF2-40B4-BE49-F238E27FC236}">
                  <a16:creationId xmlns:a16="http://schemas.microsoft.com/office/drawing/2014/main" id="{636D86C5-D196-EAA7-2DBC-84D913D8E424}"/>
                </a:ext>
              </a:extLst>
            </p:cNvPr>
            <p:cNvSpPr/>
            <p:nvPr/>
          </p:nvSpPr>
          <p:spPr>
            <a:xfrm>
              <a:off x="4121150" y="5691976"/>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9" name="TextBox 18">
              <a:extLst>
                <a:ext uri="{FF2B5EF4-FFF2-40B4-BE49-F238E27FC236}">
                  <a16:creationId xmlns:a16="http://schemas.microsoft.com/office/drawing/2014/main" id="{D647ABF5-2B1C-B637-A1DE-AC6482BE44C3}"/>
                </a:ext>
              </a:extLst>
            </p:cNvPr>
            <p:cNvSpPr txBox="1"/>
            <p:nvPr/>
          </p:nvSpPr>
          <p:spPr>
            <a:xfrm>
              <a:off x="3983348" y="5650172"/>
              <a:ext cx="1510373" cy="215444"/>
            </a:xfrm>
            <a:prstGeom prst="rect">
              <a:avLst/>
            </a:prstGeom>
            <a:noFill/>
          </p:spPr>
          <p:txBody>
            <a:bodyPr wrap="square" rtlCol="0">
              <a:spAutoFit/>
            </a:bodyPr>
            <a:lstStyle/>
            <a:p>
              <a:r>
                <a:rPr lang="en-US" altLang="ko-KR" sz="800" dirty="0">
                  <a:latin typeface="+mn-lt"/>
                </a:rPr>
                <a:t>Senior Protection Agency</a:t>
              </a:r>
              <a:endParaRPr lang="ko-KR" altLang="en-US" sz="800" dirty="0">
                <a:latin typeface="+mn-lt"/>
              </a:endParaRPr>
            </a:p>
          </p:txBody>
        </p:sp>
        <p:sp>
          <p:nvSpPr>
            <p:cNvPr id="20" name="TextBox 19">
              <a:extLst>
                <a:ext uri="{FF2B5EF4-FFF2-40B4-BE49-F238E27FC236}">
                  <a16:creationId xmlns:a16="http://schemas.microsoft.com/office/drawing/2014/main" id="{A8286C40-7A01-1B3E-AC04-DAA6B3686A27}"/>
                </a:ext>
              </a:extLst>
            </p:cNvPr>
            <p:cNvSpPr txBox="1"/>
            <p:nvPr/>
          </p:nvSpPr>
          <p:spPr>
            <a:xfrm>
              <a:off x="1334129" y="5855110"/>
              <a:ext cx="2238717" cy="246221"/>
            </a:xfrm>
            <a:prstGeom prst="rect">
              <a:avLst/>
            </a:prstGeom>
            <a:noFill/>
          </p:spPr>
          <p:txBody>
            <a:bodyPr wrap="square" rtlCol="0">
              <a:spAutoFit/>
            </a:bodyPr>
            <a:lstStyle/>
            <a:p>
              <a:r>
                <a:rPr lang="en-US" altLang="ko-KR" sz="1000" dirty="0">
                  <a:latin typeface="+mn-lt"/>
                </a:rPr>
                <a:t>Senior Labor Development Center</a:t>
              </a:r>
              <a:endParaRPr lang="ko-KR" altLang="en-US" sz="1000" dirty="0">
                <a:latin typeface="+mn-lt"/>
              </a:endParaRPr>
            </a:p>
          </p:txBody>
        </p:sp>
        <p:sp>
          <p:nvSpPr>
            <p:cNvPr id="21" name="Rectangle 19">
              <a:extLst>
                <a:ext uri="{FF2B5EF4-FFF2-40B4-BE49-F238E27FC236}">
                  <a16:creationId xmlns:a16="http://schemas.microsoft.com/office/drawing/2014/main" id="{45FF68EC-8661-D977-A8F4-3D458B999C56}"/>
                </a:ext>
              </a:extLst>
            </p:cNvPr>
            <p:cNvSpPr/>
            <p:nvPr/>
          </p:nvSpPr>
          <p:spPr>
            <a:xfrm>
              <a:off x="1727200" y="6139600"/>
              <a:ext cx="1219200" cy="15134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x</a:t>
              </a:r>
              <a:endParaRPr lang="ko-KR" altLang="en-US" sz="1400" dirty="0"/>
            </a:p>
          </p:txBody>
        </p:sp>
        <p:sp>
          <p:nvSpPr>
            <p:cNvPr id="22" name="TextBox 21">
              <a:extLst>
                <a:ext uri="{FF2B5EF4-FFF2-40B4-BE49-F238E27FC236}">
                  <a16:creationId xmlns:a16="http://schemas.microsoft.com/office/drawing/2014/main" id="{94387783-4ED4-5A44-98FA-64C4FDE7E793}"/>
                </a:ext>
              </a:extLst>
            </p:cNvPr>
            <p:cNvSpPr txBox="1"/>
            <p:nvPr/>
          </p:nvSpPr>
          <p:spPr>
            <a:xfrm>
              <a:off x="1592403" y="6057105"/>
              <a:ext cx="1628444" cy="246221"/>
            </a:xfrm>
            <a:prstGeom prst="rect">
              <a:avLst/>
            </a:prstGeom>
            <a:noFill/>
          </p:spPr>
          <p:txBody>
            <a:bodyPr wrap="square" rtlCol="0">
              <a:spAutoFit/>
            </a:bodyPr>
            <a:lstStyle/>
            <a:p>
              <a:r>
                <a:rPr lang="en-US" altLang="ko-KR" sz="1000" dirty="0">
                  <a:latin typeface="+mn-lt"/>
                </a:rPr>
                <a:t>Shelter for Abuse Victims</a:t>
              </a:r>
              <a:endParaRPr lang="ko-KR" altLang="en-US" sz="1000" dirty="0">
                <a:latin typeface="+mn-lt"/>
              </a:endParaRPr>
            </a:p>
          </p:txBody>
        </p:sp>
        <p:sp>
          <p:nvSpPr>
            <p:cNvPr id="23" name="Rectangle 22">
              <a:extLst>
                <a:ext uri="{FF2B5EF4-FFF2-40B4-BE49-F238E27FC236}">
                  <a16:creationId xmlns:a16="http://schemas.microsoft.com/office/drawing/2014/main" id="{B3E3FD10-8C8E-E773-1F5A-2F8C02025ED4}"/>
                </a:ext>
              </a:extLst>
            </p:cNvPr>
            <p:cNvSpPr/>
            <p:nvPr/>
          </p:nvSpPr>
          <p:spPr>
            <a:xfrm>
              <a:off x="4089863" y="1709542"/>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24" name="TextBox 23">
              <a:extLst>
                <a:ext uri="{FF2B5EF4-FFF2-40B4-BE49-F238E27FC236}">
                  <a16:creationId xmlns:a16="http://schemas.microsoft.com/office/drawing/2014/main" id="{084659BD-558B-3A03-F6EF-8BE66AF7C9B4}"/>
                </a:ext>
              </a:extLst>
            </p:cNvPr>
            <p:cNvSpPr txBox="1"/>
            <p:nvPr/>
          </p:nvSpPr>
          <p:spPr>
            <a:xfrm>
              <a:off x="3831565" y="1672224"/>
              <a:ext cx="1722170" cy="215444"/>
            </a:xfrm>
            <a:prstGeom prst="rect">
              <a:avLst/>
            </a:prstGeom>
            <a:noFill/>
          </p:spPr>
          <p:txBody>
            <a:bodyPr wrap="square" rtlCol="0">
              <a:spAutoFit/>
            </a:bodyPr>
            <a:lstStyle/>
            <a:p>
              <a:pPr algn="ctr"/>
              <a:r>
                <a:rPr lang="en-US" altLang="ko-KR" sz="800" dirty="0">
                  <a:latin typeface="+mn-lt"/>
                </a:rPr>
                <a:t>Sub Total</a:t>
              </a:r>
              <a:endParaRPr lang="ko-KR" altLang="en-US" sz="800" dirty="0">
                <a:latin typeface="+mn-lt"/>
              </a:endParaRPr>
            </a:p>
          </p:txBody>
        </p:sp>
        <p:sp>
          <p:nvSpPr>
            <p:cNvPr id="25" name="Rectangle 23">
              <a:extLst>
                <a:ext uri="{FF2B5EF4-FFF2-40B4-BE49-F238E27FC236}">
                  <a16:creationId xmlns:a16="http://schemas.microsoft.com/office/drawing/2014/main" id="{EBBCB236-2C69-4745-03ED-2CD774B38436}"/>
                </a:ext>
              </a:extLst>
            </p:cNvPr>
            <p:cNvSpPr/>
            <p:nvPr/>
          </p:nvSpPr>
          <p:spPr>
            <a:xfrm>
              <a:off x="4089863" y="1929340"/>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26" name="Rectangle 24">
              <a:extLst>
                <a:ext uri="{FF2B5EF4-FFF2-40B4-BE49-F238E27FC236}">
                  <a16:creationId xmlns:a16="http://schemas.microsoft.com/office/drawing/2014/main" id="{F24737A6-72B5-351E-9DB2-0A41F1A24806}"/>
                </a:ext>
              </a:extLst>
            </p:cNvPr>
            <p:cNvSpPr/>
            <p:nvPr/>
          </p:nvSpPr>
          <p:spPr>
            <a:xfrm>
              <a:off x="4124452" y="2145770"/>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27" name="TextBox 26">
              <a:extLst>
                <a:ext uri="{FF2B5EF4-FFF2-40B4-BE49-F238E27FC236}">
                  <a16:creationId xmlns:a16="http://schemas.microsoft.com/office/drawing/2014/main" id="{B31B335F-BB7F-E544-D5E6-B024A1E035CC}"/>
                </a:ext>
              </a:extLst>
            </p:cNvPr>
            <p:cNvSpPr txBox="1"/>
            <p:nvPr/>
          </p:nvSpPr>
          <p:spPr>
            <a:xfrm>
              <a:off x="3831563" y="1883065"/>
              <a:ext cx="1722170" cy="215444"/>
            </a:xfrm>
            <a:prstGeom prst="rect">
              <a:avLst/>
            </a:prstGeom>
            <a:noFill/>
          </p:spPr>
          <p:txBody>
            <a:bodyPr wrap="square" rtlCol="0">
              <a:spAutoFit/>
            </a:bodyPr>
            <a:lstStyle/>
            <a:p>
              <a:pPr algn="ctr"/>
              <a:r>
                <a:rPr lang="en-US" altLang="ko-KR" sz="800" dirty="0">
                  <a:latin typeface="+mn-lt"/>
                </a:rPr>
                <a:t>Senior Housing</a:t>
              </a:r>
              <a:endParaRPr lang="ko-KR" altLang="en-US" sz="800" dirty="0">
                <a:latin typeface="+mn-lt"/>
              </a:endParaRPr>
            </a:p>
          </p:txBody>
        </p:sp>
        <p:sp>
          <p:nvSpPr>
            <p:cNvPr id="28" name="Rectangle 28">
              <a:extLst>
                <a:ext uri="{FF2B5EF4-FFF2-40B4-BE49-F238E27FC236}">
                  <a16:creationId xmlns:a16="http://schemas.microsoft.com/office/drawing/2014/main" id="{C81366DA-535B-8C11-C19E-425209E4343F}"/>
                </a:ext>
              </a:extLst>
            </p:cNvPr>
            <p:cNvSpPr/>
            <p:nvPr/>
          </p:nvSpPr>
          <p:spPr>
            <a:xfrm>
              <a:off x="4032225" y="2123445"/>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29" name="TextBox 28">
              <a:extLst>
                <a:ext uri="{FF2B5EF4-FFF2-40B4-BE49-F238E27FC236}">
                  <a16:creationId xmlns:a16="http://schemas.microsoft.com/office/drawing/2014/main" id="{0156AB8C-BA78-F0BF-8B32-9AA6514D01AA}"/>
                </a:ext>
              </a:extLst>
            </p:cNvPr>
            <p:cNvSpPr txBox="1"/>
            <p:nvPr/>
          </p:nvSpPr>
          <p:spPr>
            <a:xfrm>
              <a:off x="4021270" y="2088343"/>
              <a:ext cx="1280185" cy="215444"/>
            </a:xfrm>
            <a:prstGeom prst="rect">
              <a:avLst/>
            </a:prstGeom>
            <a:noFill/>
          </p:spPr>
          <p:txBody>
            <a:bodyPr wrap="square" rtlCol="0">
              <a:spAutoFit/>
            </a:bodyPr>
            <a:lstStyle/>
            <a:p>
              <a:pPr algn="ctr"/>
              <a:r>
                <a:rPr lang="en-US" altLang="ko-KR" sz="800" dirty="0">
                  <a:latin typeface="+mn-lt"/>
                </a:rPr>
                <a:t>Senior Share Housing</a:t>
              </a:r>
              <a:endParaRPr lang="ko-KR" altLang="en-US" sz="800" dirty="0">
                <a:latin typeface="+mn-lt"/>
              </a:endParaRPr>
            </a:p>
          </p:txBody>
        </p:sp>
        <p:sp>
          <p:nvSpPr>
            <p:cNvPr id="30" name="Rectangle 30">
              <a:extLst>
                <a:ext uri="{FF2B5EF4-FFF2-40B4-BE49-F238E27FC236}">
                  <a16:creationId xmlns:a16="http://schemas.microsoft.com/office/drawing/2014/main" id="{A1BB0500-B2CB-6F1F-20EC-9956E3BC0D31}"/>
                </a:ext>
              </a:extLst>
            </p:cNvPr>
            <p:cNvSpPr/>
            <p:nvPr/>
          </p:nvSpPr>
          <p:spPr>
            <a:xfrm>
              <a:off x="4058793" y="5270922"/>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31" name="Rectangle 31">
              <a:extLst>
                <a:ext uri="{FF2B5EF4-FFF2-40B4-BE49-F238E27FC236}">
                  <a16:creationId xmlns:a16="http://schemas.microsoft.com/office/drawing/2014/main" id="{75500A26-9302-E0DB-A5B6-2419A7EFBCCC}"/>
                </a:ext>
              </a:extLst>
            </p:cNvPr>
            <p:cNvSpPr/>
            <p:nvPr/>
          </p:nvSpPr>
          <p:spPr>
            <a:xfrm>
              <a:off x="4089862" y="2345459"/>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32" name="TextBox 31">
              <a:extLst>
                <a:ext uri="{FF2B5EF4-FFF2-40B4-BE49-F238E27FC236}">
                  <a16:creationId xmlns:a16="http://schemas.microsoft.com/office/drawing/2014/main" id="{689304BB-02B1-CE6F-0BC7-2ABEC088F3A4}"/>
                </a:ext>
              </a:extLst>
            </p:cNvPr>
            <p:cNvSpPr txBox="1"/>
            <p:nvPr/>
          </p:nvSpPr>
          <p:spPr>
            <a:xfrm>
              <a:off x="3940466" y="2308017"/>
              <a:ext cx="1464892" cy="215444"/>
            </a:xfrm>
            <a:prstGeom prst="rect">
              <a:avLst/>
            </a:prstGeom>
            <a:noFill/>
          </p:spPr>
          <p:txBody>
            <a:bodyPr wrap="square" rtlCol="0">
              <a:spAutoFit/>
            </a:bodyPr>
            <a:lstStyle/>
            <a:p>
              <a:pPr algn="ctr"/>
              <a:r>
                <a:rPr lang="en-US" altLang="ko-KR" sz="800" dirty="0">
                  <a:latin typeface="+mn-lt"/>
                </a:rPr>
                <a:t>Senior Welfare Housing</a:t>
              </a:r>
              <a:endParaRPr lang="ko-KR" altLang="en-US" sz="800" dirty="0">
                <a:latin typeface="+mn-lt"/>
              </a:endParaRPr>
            </a:p>
          </p:txBody>
        </p:sp>
        <p:sp>
          <p:nvSpPr>
            <p:cNvPr id="33" name="Rectangle 33">
              <a:extLst>
                <a:ext uri="{FF2B5EF4-FFF2-40B4-BE49-F238E27FC236}">
                  <a16:creationId xmlns:a16="http://schemas.microsoft.com/office/drawing/2014/main" id="{D83A3DDA-06F0-2CC1-724B-BBF3DC79ABF8}"/>
                </a:ext>
              </a:extLst>
            </p:cNvPr>
            <p:cNvSpPr/>
            <p:nvPr/>
          </p:nvSpPr>
          <p:spPr>
            <a:xfrm>
              <a:off x="4158455" y="2562076"/>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34" name="TextBox 33">
              <a:extLst>
                <a:ext uri="{FF2B5EF4-FFF2-40B4-BE49-F238E27FC236}">
                  <a16:creationId xmlns:a16="http://schemas.microsoft.com/office/drawing/2014/main" id="{B225ED8E-FB74-0A1C-7CBA-D52E2741AEAB}"/>
                </a:ext>
              </a:extLst>
            </p:cNvPr>
            <p:cNvSpPr txBox="1"/>
            <p:nvPr/>
          </p:nvSpPr>
          <p:spPr>
            <a:xfrm>
              <a:off x="3831563" y="2521478"/>
              <a:ext cx="1722170" cy="215444"/>
            </a:xfrm>
            <a:prstGeom prst="rect">
              <a:avLst/>
            </a:prstGeom>
            <a:noFill/>
          </p:spPr>
          <p:txBody>
            <a:bodyPr wrap="square" rtlCol="0">
              <a:spAutoFit/>
            </a:bodyPr>
            <a:lstStyle/>
            <a:p>
              <a:pPr algn="ctr"/>
              <a:r>
                <a:rPr lang="en-US" altLang="ko-KR" sz="800" dirty="0">
                  <a:latin typeface="+mn-lt"/>
                </a:rPr>
                <a:t>Sub Total</a:t>
              </a:r>
              <a:endParaRPr lang="ko-KR" altLang="en-US" sz="800" dirty="0">
                <a:latin typeface="+mn-lt"/>
              </a:endParaRPr>
            </a:p>
          </p:txBody>
        </p:sp>
        <p:sp>
          <p:nvSpPr>
            <p:cNvPr id="35" name="Rectangle 38">
              <a:extLst>
                <a:ext uri="{FF2B5EF4-FFF2-40B4-BE49-F238E27FC236}">
                  <a16:creationId xmlns:a16="http://schemas.microsoft.com/office/drawing/2014/main" id="{B3EF5D6D-DEC7-AE69-BE73-E7A9B51ACCEE}"/>
                </a:ext>
              </a:extLst>
            </p:cNvPr>
            <p:cNvSpPr/>
            <p:nvPr/>
          </p:nvSpPr>
          <p:spPr>
            <a:xfrm>
              <a:off x="4091940" y="2767699"/>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36" name="TextBox 35">
              <a:extLst>
                <a:ext uri="{FF2B5EF4-FFF2-40B4-BE49-F238E27FC236}">
                  <a16:creationId xmlns:a16="http://schemas.microsoft.com/office/drawing/2014/main" id="{AE693A85-9A45-385E-7628-9EFD523C6FB1}"/>
                </a:ext>
              </a:extLst>
            </p:cNvPr>
            <p:cNvSpPr txBox="1"/>
            <p:nvPr/>
          </p:nvSpPr>
          <p:spPr>
            <a:xfrm>
              <a:off x="3868870" y="2724972"/>
              <a:ext cx="1722170" cy="215444"/>
            </a:xfrm>
            <a:prstGeom prst="rect">
              <a:avLst/>
            </a:prstGeom>
            <a:noFill/>
          </p:spPr>
          <p:txBody>
            <a:bodyPr wrap="square" rtlCol="0">
              <a:spAutoFit/>
            </a:bodyPr>
            <a:lstStyle/>
            <a:p>
              <a:pPr algn="ctr"/>
              <a:r>
                <a:rPr lang="en-US" altLang="ko-KR" sz="800" dirty="0">
                  <a:latin typeface="+mn-lt"/>
                </a:rPr>
                <a:t>Nursing Homes</a:t>
              </a:r>
              <a:endParaRPr lang="ko-KR" altLang="en-US" sz="800" dirty="0">
                <a:latin typeface="+mn-lt"/>
              </a:endParaRPr>
            </a:p>
          </p:txBody>
        </p:sp>
        <p:sp>
          <p:nvSpPr>
            <p:cNvPr id="37" name="Rectangle 40">
              <a:extLst>
                <a:ext uri="{FF2B5EF4-FFF2-40B4-BE49-F238E27FC236}">
                  <a16:creationId xmlns:a16="http://schemas.microsoft.com/office/drawing/2014/main" id="{4F86001A-C213-6652-0B8E-D380CF6EFB51}"/>
                </a:ext>
              </a:extLst>
            </p:cNvPr>
            <p:cNvSpPr/>
            <p:nvPr/>
          </p:nvSpPr>
          <p:spPr>
            <a:xfrm>
              <a:off x="4158455" y="2982104"/>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38" name="TextBox 37">
              <a:extLst>
                <a:ext uri="{FF2B5EF4-FFF2-40B4-BE49-F238E27FC236}">
                  <a16:creationId xmlns:a16="http://schemas.microsoft.com/office/drawing/2014/main" id="{93B12A89-2089-4CC7-5529-AA9F25D809ED}"/>
                </a:ext>
              </a:extLst>
            </p:cNvPr>
            <p:cNvSpPr txBox="1"/>
            <p:nvPr/>
          </p:nvSpPr>
          <p:spPr>
            <a:xfrm>
              <a:off x="3610596" y="2935813"/>
              <a:ext cx="2238717" cy="215444"/>
            </a:xfrm>
            <a:prstGeom prst="rect">
              <a:avLst/>
            </a:prstGeom>
            <a:noFill/>
          </p:spPr>
          <p:txBody>
            <a:bodyPr wrap="square" rtlCol="0">
              <a:spAutoFit/>
            </a:bodyPr>
            <a:lstStyle/>
            <a:p>
              <a:pPr algn="ctr"/>
              <a:r>
                <a:rPr lang="en-US" altLang="ko-KR" sz="800" dirty="0">
                  <a:latin typeface="+mn-lt"/>
                </a:rPr>
                <a:t>Senior Community Housing Sanitarium</a:t>
              </a:r>
              <a:endParaRPr lang="ko-KR" altLang="en-US" sz="800" dirty="0">
                <a:latin typeface="+mn-lt"/>
              </a:endParaRPr>
            </a:p>
          </p:txBody>
        </p:sp>
        <p:sp>
          <p:nvSpPr>
            <p:cNvPr id="39" name="Rectangle 42">
              <a:extLst>
                <a:ext uri="{FF2B5EF4-FFF2-40B4-BE49-F238E27FC236}">
                  <a16:creationId xmlns:a16="http://schemas.microsoft.com/office/drawing/2014/main" id="{46C89EEA-BC3C-5B7D-6334-73DFF3DEDDFB}"/>
                </a:ext>
              </a:extLst>
            </p:cNvPr>
            <p:cNvSpPr/>
            <p:nvPr/>
          </p:nvSpPr>
          <p:spPr>
            <a:xfrm>
              <a:off x="4097020" y="3192945"/>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40" name="TextBox 39">
              <a:extLst>
                <a:ext uri="{FF2B5EF4-FFF2-40B4-BE49-F238E27FC236}">
                  <a16:creationId xmlns:a16="http://schemas.microsoft.com/office/drawing/2014/main" id="{81243B5A-682E-1D5A-CF3F-F84797C569FA}"/>
                </a:ext>
              </a:extLst>
            </p:cNvPr>
            <p:cNvSpPr txBox="1"/>
            <p:nvPr/>
          </p:nvSpPr>
          <p:spPr>
            <a:xfrm>
              <a:off x="3832833" y="3146654"/>
              <a:ext cx="1722170" cy="215444"/>
            </a:xfrm>
            <a:prstGeom prst="rect">
              <a:avLst/>
            </a:prstGeom>
            <a:noFill/>
          </p:spPr>
          <p:txBody>
            <a:bodyPr wrap="square" rtlCol="0">
              <a:spAutoFit/>
            </a:bodyPr>
            <a:lstStyle/>
            <a:p>
              <a:pPr algn="ctr"/>
              <a:r>
                <a:rPr lang="en-US" altLang="ko-KR" sz="800" dirty="0">
                  <a:latin typeface="+mn-lt"/>
                </a:rPr>
                <a:t>Sub Total</a:t>
              </a:r>
              <a:endParaRPr lang="ko-KR" altLang="en-US" sz="800" dirty="0">
                <a:latin typeface="+mn-lt"/>
              </a:endParaRPr>
            </a:p>
          </p:txBody>
        </p:sp>
        <p:sp>
          <p:nvSpPr>
            <p:cNvPr id="41" name="Rectangle 44">
              <a:extLst>
                <a:ext uri="{FF2B5EF4-FFF2-40B4-BE49-F238E27FC236}">
                  <a16:creationId xmlns:a16="http://schemas.microsoft.com/office/drawing/2014/main" id="{A605E1A9-42E6-C37D-0A73-B90AF75399F0}"/>
                </a:ext>
              </a:extLst>
            </p:cNvPr>
            <p:cNvSpPr/>
            <p:nvPr/>
          </p:nvSpPr>
          <p:spPr>
            <a:xfrm>
              <a:off x="4098290" y="3382676"/>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42" name="TextBox 41">
              <a:extLst>
                <a:ext uri="{FF2B5EF4-FFF2-40B4-BE49-F238E27FC236}">
                  <a16:creationId xmlns:a16="http://schemas.microsoft.com/office/drawing/2014/main" id="{029B4CA5-9E2D-8823-A0D3-6EDE6A6480AE}"/>
                </a:ext>
              </a:extLst>
            </p:cNvPr>
            <p:cNvSpPr txBox="1"/>
            <p:nvPr/>
          </p:nvSpPr>
          <p:spPr>
            <a:xfrm>
              <a:off x="3968110" y="3341562"/>
              <a:ext cx="1386504" cy="215444"/>
            </a:xfrm>
            <a:prstGeom prst="rect">
              <a:avLst/>
            </a:prstGeom>
            <a:noFill/>
          </p:spPr>
          <p:txBody>
            <a:bodyPr wrap="square" rtlCol="0">
              <a:spAutoFit/>
            </a:bodyPr>
            <a:lstStyle/>
            <a:p>
              <a:pPr algn="ctr"/>
              <a:r>
                <a:rPr lang="en-US" altLang="ko-KR" sz="800" dirty="0">
                  <a:latin typeface="+mn-lt"/>
                </a:rPr>
                <a:t>Senior Welfare Center</a:t>
              </a:r>
              <a:endParaRPr lang="ko-KR" altLang="en-US" sz="800" dirty="0">
                <a:latin typeface="+mn-lt"/>
              </a:endParaRPr>
            </a:p>
          </p:txBody>
        </p:sp>
        <p:sp>
          <p:nvSpPr>
            <p:cNvPr id="43" name="Rectangle 46">
              <a:extLst>
                <a:ext uri="{FF2B5EF4-FFF2-40B4-BE49-F238E27FC236}">
                  <a16:creationId xmlns:a16="http://schemas.microsoft.com/office/drawing/2014/main" id="{075EA4D0-6061-7A98-1993-FF1E72102430}"/>
                </a:ext>
              </a:extLst>
            </p:cNvPr>
            <p:cNvSpPr/>
            <p:nvPr/>
          </p:nvSpPr>
          <p:spPr>
            <a:xfrm>
              <a:off x="4037779" y="3599266"/>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44" name="TextBox 43">
              <a:extLst>
                <a:ext uri="{FF2B5EF4-FFF2-40B4-BE49-F238E27FC236}">
                  <a16:creationId xmlns:a16="http://schemas.microsoft.com/office/drawing/2014/main" id="{562155C0-F82F-0CDF-2D88-390236D920B5}"/>
                </a:ext>
              </a:extLst>
            </p:cNvPr>
            <p:cNvSpPr txBox="1"/>
            <p:nvPr/>
          </p:nvSpPr>
          <p:spPr>
            <a:xfrm>
              <a:off x="3968110" y="3555228"/>
              <a:ext cx="1386504" cy="215444"/>
            </a:xfrm>
            <a:prstGeom prst="rect">
              <a:avLst/>
            </a:prstGeom>
            <a:noFill/>
          </p:spPr>
          <p:txBody>
            <a:bodyPr wrap="square" rtlCol="0">
              <a:spAutoFit/>
            </a:bodyPr>
            <a:lstStyle/>
            <a:p>
              <a:pPr algn="ctr"/>
              <a:r>
                <a:rPr lang="en-US" altLang="ko-KR" sz="800" dirty="0">
                  <a:latin typeface="+mn-lt"/>
                </a:rPr>
                <a:t>Senior Club</a:t>
              </a:r>
              <a:endParaRPr lang="ko-KR" altLang="en-US" sz="800" dirty="0">
                <a:latin typeface="+mn-lt"/>
              </a:endParaRPr>
            </a:p>
          </p:txBody>
        </p:sp>
        <p:sp>
          <p:nvSpPr>
            <p:cNvPr id="45" name="Rectangle 48">
              <a:extLst>
                <a:ext uri="{FF2B5EF4-FFF2-40B4-BE49-F238E27FC236}">
                  <a16:creationId xmlns:a16="http://schemas.microsoft.com/office/drawing/2014/main" id="{D05AC1BD-132C-0A33-F702-FEF0FA64AE5E}"/>
                </a:ext>
              </a:extLst>
            </p:cNvPr>
            <p:cNvSpPr/>
            <p:nvPr/>
          </p:nvSpPr>
          <p:spPr>
            <a:xfrm>
              <a:off x="4077448" y="3808148"/>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46" name="TextBox 45">
              <a:extLst>
                <a:ext uri="{FF2B5EF4-FFF2-40B4-BE49-F238E27FC236}">
                  <a16:creationId xmlns:a16="http://schemas.microsoft.com/office/drawing/2014/main" id="{9CF07678-241D-B3AB-0078-D04303F3C6EF}"/>
                </a:ext>
              </a:extLst>
            </p:cNvPr>
            <p:cNvSpPr txBox="1"/>
            <p:nvPr/>
          </p:nvSpPr>
          <p:spPr>
            <a:xfrm>
              <a:off x="3974460" y="3774393"/>
              <a:ext cx="1386504" cy="215444"/>
            </a:xfrm>
            <a:prstGeom prst="rect">
              <a:avLst/>
            </a:prstGeom>
            <a:noFill/>
          </p:spPr>
          <p:txBody>
            <a:bodyPr wrap="square" rtlCol="0">
              <a:spAutoFit/>
            </a:bodyPr>
            <a:lstStyle/>
            <a:p>
              <a:pPr algn="ctr"/>
              <a:r>
                <a:rPr lang="en-US" altLang="ko-KR" sz="800" dirty="0">
                  <a:latin typeface="+mn-lt"/>
                </a:rPr>
                <a:t>Classes for Elderly</a:t>
              </a:r>
              <a:endParaRPr lang="ko-KR" altLang="en-US" sz="800" dirty="0">
                <a:latin typeface="+mn-lt"/>
              </a:endParaRPr>
            </a:p>
          </p:txBody>
        </p:sp>
        <p:sp>
          <p:nvSpPr>
            <p:cNvPr id="47" name="Rectangle 52">
              <a:extLst>
                <a:ext uri="{FF2B5EF4-FFF2-40B4-BE49-F238E27FC236}">
                  <a16:creationId xmlns:a16="http://schemas.microsoft.com/office/drawing/2014/main" id="{75D19239-0C9E-9446-3348-B8D8F460D619}"/>
                </a:ext>
              </a:extLst>
            </p:cNvPr>
            <p:cNvSpPr/>
            <p:nvPr/>
          </p:nvSpPr>
          <p:spPr>
            <a:xfrm>
              <a:off x="4158454" y="4002377"/>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48" name="TextBox 47">
              <a:extLst>
                <a:ext uri="{FF2B5EF4-FFF2-40B4-BE49-F238E27FC236}">
                  <a16:creationId xmlns:a16="http://schemas.microsoft.com/office/drawing/2014/main" id="{F5C3592D-942D-F4AD-5458-2D346E8B8BFD}"/>
                </a:ext>
              </a:extLst>
            </p:cNvPr>
            <p:cNvSpPr txBox="1"/>
            <p:nvPr/>
          </p:nvSpPr>
          <p:spPr>
            <a:xfrm>
              <a:off x="3806627" y="3982800"/>
              <a:ext cx="1722170" cy="215444"/>
            </a:xfrm>
            <a:prstGeom prst="rect">
              <a:avLst/>
            </a:prstGeom>
            <a:noFill/>
          </p:spPr>
          <p:txBody>
            <a:bodyPr wrap="square" rtlCol="0">
              <a:spAutoFit/>
            </a:bodyPr>
            <a:lstStyle/>
            <a:p>
              <a:pPr algn="ctr"/>
              <a:r>
                <a:rPr lang="en-US" altLang="ko-KR" sz="800" dirty="0">
                  <a:latin typeface="+mn-lt"/>
                </a:rPr>
                <a:t>Sub Total</a:t>
              </a:r>
              <a:endParaRPr lang="ko-KR" altLang="en-US" sz="800" dirty="0">
                <a:latin typeface="+mn-lt"/>
              </a:endParaRPr>
            </a:p>
          </p:txBody>
        </p:sp>
        <p:sp>
          <p:nvSpPr>
            <p:cNvPr id="49" name="Rectangle 54">
              <a:extLst>
                <a:ext uri="{FF2B5EF4-FFF2-40B4-BE49-F238E27FC236}">
                  <a16:creationId xmlns:a16="http://schemas.microsoft.com/office/drawing/2014/main" id="{DA598156-B7DE-5D0C-1419-C4ABF19DE855}"/>
                </a:ext>
              </a:extLst>
            </p:cNvPr>
            <p:cNvSpPr/>
            <p:nvPr/>
          </p:nvSpPr>
          <p:spPr>
            <a:xfrm>
              <a:off x="4116532" y="4224878"/>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50" name="TextBox 49">
              <a:extLst>
                <a:ext uri="{FF2B5EF4-FFF2-40B4-BE49-F238E27FC236}">
                  <a16:creationId xmlns:a16="http://schemas.microsoft.com/office/drawing/2014/main" id="{73A921D0-3169-E874-0ACC-7B0E238F3BF2}"/>
                </a:ext>
              </a:extLst>
            </p:cNvPr>
            <p:cNvSpPr txBox="1"/>
            <p:nvPr/>
          </p:nvSpPr>
          <p:spPr>
            <a:xfrm>
              <a:off x="3940466" y="4194072"/>
              <a:ext cx="1551033" cy="215444"/>
            </a:xfrm>
            <a:prstGeom prst="rect">
              <a:avLst/>
            </a:prstGeom>
            <a:noFill/>
          </p:spPr>
          <p:txBody>
            <a:bodyPr wrap="square" rtlCol="0">
              <a:spAutoFit/>
            </a:bodyPr>
            <a:lstStyle/>
            <a:p>
              <a:pPr algn="ctr"/>
              <a:r>
                <a:rPr lang="en-US" altLang="ko-KR" sz="800" dirty="0">
                  <a:latin typeface="+mn-lt"/>
                </a:rPr>
                <a:t>Home Health Care Service</a:t>
              </a:r>
              <a:endParaRPr lang="ko-KR" altLang="en-US" sz="800" dirty="0">
                <a:latin typeface="+mn-lt"/>
              </a:endParaRPr>
            </a:p>
          </p:txBody>
        </p:sp>
        <p:sp>
          <p:nvSpPr>
            <p:cNvPr id="51" name="Rectangle 56">
              <a:extLst>
                <a:ext uri="{FF2B5EF4-FFF2-40B4-BE49-F238E27FC236}">
                  <a16:creationId xmlns:a16="http://schemas.microsoft.com/office/drawing/2014/main" id="{F21D2271-F64E-3C11-9807-A4F5A0CD9939}"/>
                </a:ext>
              </a:extLst>
            </p:cNvPr>
            <p:cNvSpPr/>
            <p:nvPr/>
          </p:nvSpPr>
          <p:spPr>
            <a:xfrm>
              <a:off x="4144484" y="4437037"/>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52" name="TextBox 51">
              <a:extLst>
                <a:ext uri="{FF2B5EF4-FFF2-40B4-BE49-F238E27FC236}">
                  <a16:creationId xmlns:a16="http://schemas.microsoft.com/office/drawing/2014/main" id="{34A351DD-AF3E-5021-F491-EF034F0A3178}"/>
                </a:ext>
              </a:extLst>
            </p:cNvPr>
            <p:cNvSpPr txBox="1"/>
            <p:nvPr/>
          </p:nvSpPr>
          <p:spPr>
            <a:xfrm>
              <a:off x="3925868" y="4397135"/>
              <a:ext cx="1602929" cy="215444"/>
            </a:xfrm>
            <a:prstGeom prst="rect">
              <a:avLst/>
            </a:prstGeom>
            <a:noFill/>
          </p:spPr>
          <p:txBody>
            <a:bodyPr wrap="square" rtlCol="0">
              <a:spAutoFit/>
            </a:bodyPr>
            <a:lstStyle/>
            <a:p>
              <a:pPr algn="ctr"/>
              <a:r>
                <a:rPr lang="en-US" altLang="ko-KR" sz="800" dirty="0">
                  <a:latin typeface="+mn-lt"/>
                </a:rPr>
                <a:t>Day and Night Care Service</a:t>
              </a:r>
              <a:endParaRPr lang="ko-KR" altLang="en-US" sz="800" dirty="0">
                <a:latin typeface="+mn-lt"/>
              </a:endParaRPr>
            </a:p>
          </p:txBody>
        </p:sp>
        <p:sp>
          <p:nvSpPr>
            <p:cNvPr id="53" name="Rectangle 58">
              <a:extLst>
                <a:ext uri="{FF2B5EF4-FFF2-40B4-BE49-F238E27FC236}">
                  <a16:creationId xmlns:a16="http://schemas.microsoft.com/office/drawing/2014/main" id="{F7B81D8C-3AC3-4835-26F4-802D9ABCDB6B}"/>
                </a:ext>
              </a:extLst>
            </p:cNvPr>
            <p:cNvSpPr/>
            <p:nvPr/>
          </p:nvSpPr>
          <p:spPr>
            <a:xfrm>
              <a:off x="4096212" y="4645361"/>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54" name="TextBox 53">
              <a:extLst>
                <a:ext uri="{FF2B5EF4-FFF2-40B4-BE49-F238E27FC236}">
                  <a16:creationId xmlns:a16="http://schemas.microsoft.com/office/drawing/2014/main" id="{3513D66E-E10A-547D-E86F-95CFB0A2D690}"/>
                </a:ext>
              </a:extLst>
            </p:cNvPr>
            <p:cNvSpPr txBox="1"/>
            <p:nvPr/>
          </p:nvSpPr>
          <p:spPr>
            <a:xfrm>
              <a:off x="3925868" y="4604391"/>
              <a:ext cx="1602929" cy="215444"/>
            </a:xfrm>
            <a:prstGeom prst="rect">
              <a:avLst/>
            </a:prstGeom>
            <a:noFill/>
          </p:spPr>
          <p:txBody>
            <a:bodyPr wrap="square" rtlCol="0">
              <a:spAutoFit/>
            </a:bodyPr>
            <a:lstStyle/>
            <a:p>
              <a:pPr algn="ctr"/>
              <a:r>
                <a:rPr lang="en-US" altLang="ko-KR" sz="800" dirty="0">
                  <a:latin typeface="+mn-lt"/>
                </a:rPr>
                <a:t>Short Term Care Service</a:t>
              </a:r>
              <a:endParaRPr lang="ko-KR" altLang="en-US" sz="800" dirty="0">
                <a:latin typeface="+mn-lt"/>
              </a:endParaRPr>
            </a:p>
          </p:txBody>
        </p:sp>
        <p:sp>
          <p:nvSpPr>
            <p:cNvPr id="55" name="Rectangle 60">
              <a:extLst>
                <a:ext uri="{FF2B5EF4-FFF2-40B4-BE49-F238E27FC236}">
                  <a16:creationId xmlns:a16="http://schemas.microsoft.com/office/drawing/2014/main" id="{65902890-A293-C59B-14F3-1B2D3259E7DE}"/>
                </a:ext>
              </a:extLst>
            </p:cNvPr>
            <p:cNvSpPr/>
            <p:nvPr/>
          </p:nvSpPr>
          <p:spPr>
            <a:xfrm>
              <a:off x="4089862" y="4852247"/>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56" name="TextBox 55">
              <a:extLst>
                <a:ext uri="{FF2B5EF4-FFF2-40B4-BE49-F238E27FC236}">
                  <a16:creationId xmlns:a16="http://schemas.microsoft.com/office/drawing/2014/main" id="{5FF82D79-0BBB-504C-B9D6-6A83DA27879D}"/>
                </a:ext>
              </a:extLst>
            </p:cNvPr>
            <p:cNvSpPr txBox="1"/>
            <p:nvPr/>
          </p:nvSpPr>
          <p:spPr>
            <a:xfrm>
              <a:off x="3914519" y="4809276"/>
              <a:ext cx="1602929" cy="215444"/>
            </a:xfrm>
            <a:prstGeom prst="rect">
              <a:avLst/>
            </a:prstGeom>
            <a:noFill/>
          </p:spPr>
          <p:txBody>
            <a:bodyPr wrap="square" rtlCol="0">
              <a:spAutoFit/>
            </a:bodyPr>
            <a:lstStyle/>
            <a:p>
              <a:pPr algn="ctr"/>
              <a:r>
                <a:rPr lang="en-US" altLang="ko-KR" sz="800" dirty="0">
                  <a:latin typeface="+mn-lt"/>
                </a:rPr>
                <a:t>Assisted Bath Service</a:t>
              </a:r>
              <a:endParaRPr lang="ko-KR" altLang="en-US" sz="800" dirty="0">
                <a:latin typeface="+mn-lt"/>
              </a:endParaRPr>
            </a:p>
          </p:txBody>
        </p:sp>
        <p:sp>
          <p:nvSpPr>
            <p:cNvPr id="57" name="Rectangle 62">
              <a:extLst>
                <a:ext uri="{FF2B5EF4-FFF2-40B4-BE49-F238E27FC236}">
                  <a16:creationId xmlns:a16="http://schemas.microsoft.com/office/drawing/2014/main" id="{786E6A2F-EA13-C7C5-F89D-32BD8088CA7E}"/>
                </a:ext>
              </a:extLst>
            </p:cNvPr>
            <p:cNvSpPr/>
            <p:nvPr/>
          </p:nvSpPr>
          <p:spPr>
            <a:xfrm>
              <a:off x="4032225" y="5055497"/>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58" name="TextBox 57">
              <a:extLst>
                <a:ext uri="{FF2B5EF4-FFF2-40B4-BE49-F238E27FC236}">
                  <a16:creationId xmlns:a16="http://schemas.microsoft.com/office/drawing/2014/main" id="{628E2BC5-CC4B-0A7C-7219-7A74B58FD746}"/>
                </a:ext>
              </a:extLst>
            </p:cNvPr>
            <p:cNvSpPr txBox="1"/>
            <p:nvPr/>
          </p:nvSpPr>
          <p:spPr>
            <a:xfrm>
              <a:off x="4030046" y="5028298"/>
              <a:ext cx="1386504" cy="215444"/>
            </a:xfrm>
            <a:prstGeom prst="rect">
              <a:avLst/>
            </a:prstGeom>
            <a:noFill/>
          </p:spPr>
          <p:txBody>
            <a:bodyPr wrap="square" rtlCol="0">
              <a:spAutoFit/>
            </a:bodyPr>
            <a:lstStyle/>
            <a:p>
              <a:pPr algn="ctr"/>
              <a:r>
                <a:rPr lang="en-US" altLang="ko-KR" sz="800" dirty="0">
                  <a:latin typeface="+mn-lt"/>
                </a:rPr>
                <a:t>Visiting Nurse Service</a:t>
              </a:r>
              <a:endParaRPr lang="ko-KR" altLang="en-US" sz="800" dirty="0">
                <a:latin typeface="+mn-lt"/>
              </a:endParaRPr>
            </a:p>
          </p:txBody>
        </p:sp>
        <p:sp>
          <p:nvSpPr>
            <p:cNvPr id="59" name="TextBox 58">
              <a:extLst>
                <a:ext uri="{FF2B5EF4-FFF2-40B4-BE49-F238E27FC236}">
                  <a16:creationId xmlns:a16="http://schemas.microsoft.com/office/drawing/2014/main" id="{887008F2-D510-47BB-11AC-65EAFC24C03A}"/>
                </a:ext>
              </a:extLst>
            </p:cNvPr>
            <p:cNvSpPr txBox="1"/>
            <p:nvPr/>
          </p:nvSpPr>
          <p:spPr>
            <a:xfrm>
              <a:off x="3871860" y="5238031"/>
              <a:ext cx="1722170" cy="215444"/>
            </a:xfrm>
            <a:prstGeom prst="rect">
              <a:avLst/>
            </a:prstGeom>
            <a:noFill/>
          </p:spPr>
          <p:txBody>
            <a:bodyPr wrap="square" rtlCol="0">
              <a:spAutoFit/>
            </a:bodyPr>
            <a:lstStyle/>
            <a:p>
              <a:pPr algn="ctr"/>
              <a:r>
                <a:rPr lang="en-US" altLang="ko-KR" sz="800" dirty="0">
                  <a:latin typeface="+mn-lt"/>
                </a:rPr>
                <a:t>Welfare Tool Support Service</a:t>
              </a:r>
              <a:endParaRPr lang="ko-KR" altLang="en-US" sz="800" dirty="0">
                <a:latin typeface="+mn-lt"/>
              </a:endParaRPr>
            </a:p>
          </p:txBody>
        </p:sp>
        <p:sp>
          <p:nvSpPr>
            <p:cNvPr id="60" name="Rectangle 67">
              <a:extLst>
                <a:ext uri="{FF2B5EF4-FFF2-40B4-BE49-F238E27FC236}">
                  <a16:creationId xmlns:a16="http://schemas.microsoft.com/office/drawing/2014/main" id="{26377F4C-CB0A-AC38-7647-2725FD01B4A3}"/>
                </a:ext>
              </a:extLst>
            </p:cNvPr>
            <p:cNvSpPr/>
            <p:nvPr/>
          </p:nvSpPr>
          <p:spPr>
            <a:xfrm>
              <a:off x="4144484" y="5468019"/>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61" name="TextBox 60">
              <a:extLst>
                <a:ext uri="{FF2B5EF4-FFF2-40B4-BE49-F238E27FC236}">
                  <a16:creationId xmlns:a16="http://schemas.microsoft.com/office/drawing/2014/main" id="{623F137B-10E2-E588-0D60-3BED1C5D6EF4}"/>
                </a:ext>
              </a:extLst>
            </p:cNvPr>
            <p:cNvSpPr txBox="1"/>
            <p:nvPr/>
          </p:nvSpPr>
          <p:spPr>
            <a:xfrm>
              <a:off x="3925868" y="5432917"/>
              <a:ext cx="1714466" cy="215444"/>
            </a:xfrm>
            <a:prstGeom prst="rect">
              <a:avLst/>
            </a:prstGeom>
            <a:noFill/>
          </p:spPr>
          <p:txBody>
            <a:bodyPr wrap="square" rtlCol="0">
              <a:spAutoFit/>
            </a:bodyPr>
            <a:lstStyle/>
            <a:p>
              <a:r>
                <a:rPr lang="en-US" altLang="ko-KR" sz="800" dirty="0">
                  <a:latin typeface="+mn-lt"/>
                </a:rPr>
                <a:t>Community Care for Elderly</a:t>
              </a:r>
              <a:endParaRPr lang="ko-KR" altLang="en-US" sz="800" dirty="0">
                <a:latin typeface="+mn-lt"/>
              </a:endParaRPr>
            </a:p>
          </p:txBody>
        </p:sp>
        <p:sp>
          <p:nvSpPr>
            <p:cNvPr id="62" name="Rectangle 71">
              <a:extLst>
                <a:ext uri="{FF2B5EF4-FFF2-40B4-BE49-F238E27FC236}">
                  <a16:creationId xmlns:a16="http://schemas.microsoft.com/office/drawing/2014/main" id="{FA470C62-CFF1-6067-B32C-AF87DABE0739}"/>
                </a:ext>
              </a:extLst>
            </p:cNvPr>
            <p:cNvSpPr/>
            <p:nvPr/>
          </p:nvSpPr>
          <p:spPr>
            <a:xfrm>
              <a:off x="4030046" y="5910791"/>
              <a:ext cx="1143000" cy="1760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63" name="TextBox 62">
              <a:extLst>
                <a:ext uri="{FF2B5EF4-FFF2-40B4-BE49-F238E27FC236}">
                  <a16:creationId xmlns:a16="http://schemas.microsoft.com/office/drawing/2014/main" id="{51808AF2-E1A7-12B6-4195-932D85FCCF77}"/>
                </a:ext>
              </a:extLst>
            </p:cNvPr>
            <p:cNvSpPr txBox="1"/>
            <p:nvPr/>
          </p:nvSpPr>
          <p:spPr>
            <a:xfrm>
              <a:off x="3754729" y="5870499"/>
              <a:ext cx="1994417" cy="215444"/>
            </a:xfrm>
            <a:prstGeom prst="rect">
              <a:avLst/>
            </a:prstGeom>
            <a:noFill/>
          </p:spPr>
          <p:txBody>
            <a:bodyPr wrap="square" rtlCol="0">
              <a:spAutoFit/>
            </a:bodyPr>
            <a:lstStyle/>
            <a:p>
              <a:r>
                <a:rPr lang="en-US" altLang="ko-KR" sz="800" dirty="0">
                  <a:latin typeface="+mn-lt"/>
                </a:rPr>
                <a:t>Senior Labor Development Center</a:t>
              </a:r>
              <a:endParaRPr lang="ko-KR" altLang="en-US" sz="800" dirty="0">
                <a:latin typeface="+mn-lt"/>
              </a:endParaRPr>
            </a:p>
          </p:txBody>
        </p:sp>
        <p:sp>
          <p:nvSpPr>
            <p:cNvPr id="18432" name="Rectangle 73">
              <a:extLst>
                <a:ext uri="{FF2B5EF4-FFF2-40B4-BE49-F238E27FC236}">
                  <a16:creationId xmlns:a16="http://schemas.microsoft.com/office/drawing/2014/main" id="{614942BD-EE2C-CDA1-3CA7-4E08F470DC21}"/>
                </a:ext>
              </a:extLst>
            </p:cNvPr>
            <p:cNvSpPr/>
            <p:nvPr/>
          </p:nvSpPr>
          <p:spPr>
            <a:xfrm>
              <a:off x="3992041" y="6115721"/>
              <a:ext cx="1190960" cy="17310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8433" name="TextBox 18432">
              <a:extLst>
                <a:ext uri="{FF2B5EF4-FFF2-40B4-BE49-F238E27FC236}">
                  <a16:creationId xmlns:a16="http://schemas.microsoft.com/office/drawing/2014/main" id="{6B577531-68FC-38F7-01D4-727073B8004A}"/>
                </a:ext>
              </a:extLst>
            </p:cNvPr>
            <p:cNvSpPr txBox="1"/>
            <p:nvPr/>
          </p:nvSpPr>
          <p:spPr>
            <a:xfrm>
              <a:off x="3969380" y="6074177"/>
              <a:ext cx="1510373" cy="215444"/>
            </a:xfrm>
            <a:prstGeom prst="rect">
              <a:avLst/>
            </a:prstGeom>
            <a:noFill/>
          </p:spPr>
          <p:txBody>
            <a:bodyPr wrap="square" rtlCol="0">
              <a:spAutoFit/>
            </a:bodyPr>
            <a:lstStyle/>
            <a:p>
              <a:r>
                <a:rPr lang="en-US" altLang="ko-KR" sz="800" dirty="0">
                  <a:latin typeface="+mn-lt"/>
                </a:rPr>
                <a:t>Shelter for Abuse Victims</a:t>
              </a:r>
              <a:endParaRPr lang="ko-KR" altLang="en-US" sz="800" dirty="0">
                <a:latin typeface="+mn-lt"/>
              </a:endParaRPr>
            </a:p>
          </p:txBody>
        </p:sp>
        <p:sp>
          <p:nvSpPr>
            <p:cNvPr id="18435" name="Rectangle 75">
              <a:extLst>
                <a:ext uri="{FF2B5EF4-FFF2-40B4-BE49-F238E27FC236}">
                  <a16:creationId xmlns:a16="http://schemas.microsoft.com/office/drawing/2014/main" id="{EF99285B-27F6-7EF0-8FEB-FBF940184778}"/>
                </a:ext>
              </a:extLst>
            </p:cNvPr>
            <p:cNvSpPr/>
            <p:nvPr/>
          </p:nvSpPr>
          <p:spPr>
            <a:xfrm>
              <a:off x="2742860" y="6312418"/>
              <a:ext cx="1190960" cy="17310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8436" name="TextBox 18435">
              <a:extLst>
                <a:ext uri="{FF2B5EF4-FFF2-40B4-BE49-F238E27FC236}">
                  <a16:creationId xmlns:a16="http://schemas.microsoft.com/office/drawing/2014/main" id="{29602B2A-8C30-E322-997D-372F248F0B82}"/>
                </a:ext>
              </a:extLst>
            </p:cNvPr>
            <p:cNvSpPr txBox="1"/>
            <p:nvPr/>
          </p:nvSpPr>
          <p:spPr>
            <a:xfrm>
              <a:off x="2742860" y="6276038"/>
              <a:ext cx="1628444" cy="246221"/>
            </a:xfrm>
            <a:prstGeom prst="rect">
              <a:avLst/>
            </a:prstGeom>
            <a:noFill/>
          </p:spPr>
          <p:txBody>
            <a:bodyPr wrap="square" rtlCol="0">
              <a:spAutoFit/>
            </a:bodyPr>
            <a:lstStyle/>
            <a:p>
              <a:pPr algn="ctr"/>
              <a:r>
                <a:rPr lang="en-US" altLang="ko-KR" sz="1000" dirty="0">
                  <a:latin typeface="+mn-lt"/>
                </a:rPr>
                <a:t>Total</a:t>
              </a:r>
              <a:endParaRPr lang="ko-KR" altLang="en-US" sz="1000" dirty="0">
                <a:latin typeface="+mn-lt"/>
              </a:endParaRPr>
            </a:p>
          </p:txBody>
        </p:sp>
      </p:grpSp>
      <p:sp>
        <p:nvSpPr>
          <p:cNvPr id="18439" name="직사각형 18438">
            <a:extLst>
              <a:ext uri="{FF2B5EF4-FFF2-40B4-BE49-F238E27FC236}">
                <a16:creationId xmlns:a16="http://schemas.microsoft.com/office/drawing/2014/main" id="{98B7CB41-F98A-18DB-D239-F0D525C6E360}"/>
              </a:ext>
            </a:extLst>
          </p:cNvPr>
          <p:cNvSpPr/>
          <p:nvPr/>
        </p:nvSpPr>
        <p:spPr>
          <a:xfrm>
            <a:off x="2804496" y="1969083"/>
            <a:ext cx="5877072" cy="1418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ustDataLst>
      <p:tags r:id="rId1"/>
    </p:custDataLst>
    <p:extLst>
      <p:ext uri="{BB962C8B-B14F-4D97-AF65-F5344CB8AC3E}">
        <p14:creationId xmlns:p14="http://schemas.microsoft.com/office/powerpoint/2010/main" val="313951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cs typeface="Calibri" panose="020F0502020204030204" pitchFamily="34" charset="0"/>
              </a:rPr>
              <a:t>Backgrounds</a:t>
            </a:r>
            <a:endParaRPr lang="en-US" altLang="ko-KR" dirty="0">
              <a:ea typeface="굴림체" panose="020B0609000101010101" pitchFamily="49" charset="-127"/>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5</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
        <p:nvSpPr>
          <p:cNvPr id="2" name="Rectangle 3">
            <a:extLst>
              <a:ext uri="{FF2B5EF4-FFF2-40B4-BE49-F238E27FC236}">
                <a16:creationId xmlns:a16="http://schemas.microsoft.com/office/drawing/2014/main" id="{3FA23456-8BC7-51DD-3829-1A7CFFE30E10}"/>
              </a:ext>
            </a:extLst>
          </p:cNvPr>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Corporations, school foundations, hospitals, and religious organizations are developers/operators.</a:t>
            </a:r>
          </a:p>
        </p:txBody>
      </p:sp>
      <p:pic>
        <p:nvPicPr>
          <p:cNvPr id="18501" name="그림 18500">
            <a:extLst>
              <a:ext uri="{FF2B5EF4-FFF2-40B4-BE49-F238E27FC236}">
                <a16:creationId xmlns:a16="http://schemas.microsoft.com/office/drawing/2014/main" id="{4C689751-4395-2CB9-8C63-B53216B2EF2C}"/>
              </a:ext>
            </a:extLst>
          </p:cNvPr>
          <p:cNvPicPr>
            <a:picLocks noChangeAspect="1"/>
          </p:cNvPicPr>
          <p:nvPr/>
        </p:nvPicPr>
        <p:blipFill>
          <a:blip r:embed="rId3"/>
          <a:stretch>
            <a:fillRect/>
          </a:stretch>
        </p:blipFill>
        <p:spPr>
          <a:xfrm>
            <a:off x="0" y="2749289"/>
            <a:ext cx="9144000" cy="3880111"/>
          </a:xfrm>
          <a:prstGeom prst="rect">
            <a:avLst/>
          </a:prstGeom>
        </p:spPr>
      </p:pic>
    </p:spTree>
    <p:custDataLst>
      <p:tags r:id="rId1"/>
    </p:custDataLst>
    <p:extLst>
      <p:ext uri="{BB962C8B-B14F-4D97-AF65-F5344CB8AC3E}">
        <p14:creationId xmlns:p14="http://schemas.microsoft.com/office/powerpoint/2010/main" val="8153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Literature Review</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Why do people move?</a:t>
            </a:r>
          </a:p>
          <a:p>
            <a:pPr lvl="1">
              <a:spcAft>
                <a:spcPts val="600"/>
              </a:spcAft>
            </a:pPr>
            <a:r>
              <a:rPr lang="en-US" altLang="ko-KR" dirty="0">
                <a:ea typeface="굴림체" panose="020B0609000101010101" pitchFamily="49" charset="-127"/>
                <a:cs typeface="Calibri" panose="020F0502020204030204" pitchFamily="34" charset="0"/>
              </a:rPr>
              <a:t>Optimal equilibrium</a:t>
            </a:r>
          </a:p>
          <a:p>
            <a:pPr lvl="2">
              <a:spcAft>
                <a:spcPts val="600"/>
              </a:spcAft>
            </a:pPr>
            <a:r>
              <a:rPr lang="en-US" altLang="ko-KR" dirty="0">
                <a:ea typeface="굴림체" panose="020B0609000101010101" pitchFamily="49" charset="-127"/>
                <a:cs typeface="Calibri" panose="020F0502020204030204" pitchFamily="34" charset="0"/>
              </a:rPr>
              <a:t>Residential mobility can be viewed to bridge the gap between one’s desired housing bundle and the actual bundle consumed</a:t>
            </a:r>
          </a:p>
          <a:p>
            <a:pPr lvl="1">
              <a:spcAft>
                <a:spcPts val="600"/>
              </a:spcAft>
            </a:pPr>
            <a:r>
              <a:rPr lang="en-US" altLang="ko-KR" dirty="0">
                <a:ea typeface="굴림체" panose="020B0609000101010101" pitchFamily="49" charset="-127"/>
                <a:cs typeface="Calibri" panose="020F0502020204030204" pitchFamily="34" charset="0"/>
              </a:rPr>
              <a:t>Life-course perspective </a:t>
            </a:r>
          </a:p>
          <a:p>
            <a:pPr>
              <a:spcAft>
                <a:spcPts val="600"/>
              </a:spcAft>
            </a:pPr>
            <a:endParaRPr lang="en-US" altLang="ko-KR" dirty="0">
              <a:ea typeface="굴림체" panose="020B0609000101010101" pitchFamily="49" charset="-127"/>
              <a:cs typeface="Calibri" panose="020F0502020204030204" pitchFamily="34" charset="0"/>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6</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63154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Literature Review</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Mobility decisions within the context of social relations</a:t>
            </a:r>
          </a:p>
          <a:p>
            <a:pPr lvl="1">
              <a:spcAft>
                <a:spcPts val="600"/>
              </a:spcAft>
            </a:pPr>
            <a:r>
              <a:rPr lang="en-US" altLang="ko-KR" dirty="0">
                <a:ea typeface="굴림체" panose="020B0609000101010101" pitchFamily="49" charset="-127"/>
                <a:cs typeface="Calibri" panose="020F0502020204030204" pitchFamily="34" charset="0"/>
              </a:rPr>
              <a:t>Informal channels of trust and repeated local social interaction</a:t>
            </a:r>
          </a:p>
          <a:p>
            <a:pPr lvl="2">
              <a:spcAft>
                <a:spcPts val="600"/>
              </a:spcAft>
            </a:pPr>
            <a:r>
              <a:rPr lang="en-US" altLang="ko-KR" dirty="0">
                <a:ea typeface="굴림체" panose="020B0609000101010101" pitchFamily="49" charset="-127"/>
                <a:cs typeface="Calibri" panose="020F0502020204030204" pitchFamily="34" charset="0"/>
              </a:rPr>
              <a:t>Useful in accomplishing shared goals</a:t>
            </a:r>
          </a:p>
          <a:p>
            <a:pPr marL="987552" lvl="3" indent="0">
              <a:spcAft>
                <a:spcPts val="600"/>
              </a:spcAft>
              <a:buNone/>
            </a:pPr>
            <a:r>
              <a:rPr lang="en-US" altLang="ko-KR" dirty="0">
                <a:ea typeface="굴림체" panose="020B0609000101010101" pitchFamily="49" charset="-127"/>
                <a:cs typeface="Calibri" panose="020F0502020204030204" pitchFamily="34" charset="0"/>
              </a:rPr>
              <a:t>(e.g. keeping the street safe)</a:t>
            </a:r>
          </a:p>
          <a:p>
            <a:pPr lvl="1">
              <a:spcAft>
                <a:spcPts val="600"/>
              </a:spcAft>
            </a:pPr>
            <a:r>
              <a:rPr lang="en-US" altLang="ko-KR" dirty="0">
                <a:ea typeface="굴림체" panose="020B0609000101010101" pitchFamily="49" charset="-127"/>
                <a:cs typeface="Calibri" panose="020F0502020204030204" pitchFamily="34" charset="0"/>
              </a:rPr>
              <a:t>Informational context in the geography of opportunity literature</a:t>
            </a:r>
          </a:p>
          <a:p>
            <a:pPr lvl="2">
              <a:spcAft>
                <a:spcPts val="600"/>
              </a:spcAft>
            </a:pPr>
            <a:r>
              <a:rPr lang="en-US" altLang="ko-KR" dirty="0">
                <a:ea typeface="굴림체" panose="020B0609000101010101" pitchFamily="49" charset="-127"/>
                <a:cs typeface="Calibri" panose="020F0502020204030204" pitchFamily="34" charset="0"/>
              </a:rPr>
              <a:t>Filter information -&gt; form individuals’ subjective perceptions of the metropolitan opportunity structure</a:t>
            </a:r>
          </a:p>
          <a:p>
            <a:pPr marL="987552" lvl="3" indent="0">
              <a:spcAft>
                <a:spcPts val="600"/>
              </a:spcAft>
              <a:buNone/>
            </a:pPr>
            <a:r>
              <a:rPr lang="en-US" altLang="ko-KR" dirty="0">
                <a:ea typeface="굴림체" panose="020B0609000101010101" pitchFamily="49" charset="-127"/>
                <a:cs typeface="Calibri" panose="020F0502020204030204" pitchFamily="34" charset="0"/>
              </a:rPr>
              <a:t>(e.g. institutional health services)</a:t>
            </a: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7</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3219765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Literature Review</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Strong social ties often deter residential mobility</a:t>
            </a:r>
          </a:p>
          <a:p>
            <a:pPr lvl="1">
              <a:spcAft>
                <a:spcPts val="600"/>
              </a:spcAft>
            </a:pPr>
            <a:r>
              <a:rPr lang="en-US" altLang="ko-KR" dirty="0">
                <a:ea typeface="굴림체" panose="020B0609000101010101" pitchFamily="49" charset="-127"/>
                <a:cs typeface="Calibri" panose="020F0502020204030204" pitchFamily="34" charset="0"/>
              </a:rPr>
              <a:t>Mixed reasons for staying close to kin, friends, or neighbors </a:t>
            </a:r>
          </a:p>
          <a:p>
            <a:pPr lvl="2">
              <a:spcAft>
                <a:spcPts val="600"/>
              </a:spcAft>
            </a:pPr>
            <a:r>
              <a:rPr lang="en-US" altLang="ko-KR" dirty="0">
                <a:ea typeface="굴림체" panose="020B0609000101010101" pitchFamily="49" charset="-127"/>
                <a:cs typeface="Calibri" panose="020F0502020204030204" pitchFamily="34" charset="0"/>
              </a:rPr>
              <a:t>Emotional support and practical help -&gt; Resources for social services</a:t>
            </a:r>
          </a:p>
          <a:p>
            <a:pPr lvl="2">
              <a:spcAft>
                <a:spcPts val="600"/>
              </a:spcAft>
            </a:pPr>
            <a:r>
              <a:rPr lang="en-US" altLang="ko-KR" dirty="0">
                <a:ea typeface="굴림체" panose="020B0609000101010101" pitchFamily="49" charset="-127"/>
                <a:cs typeface="Calibri" panose="020F0502020204030204" pitchFamily="34" charset="0"/>
              </a:rPr>
              <a:t>Obligations -&gt; Burdens on household resources</a:t>
            </a:r>
          </a:p>
          <a:p>
            <a:pPr>
              <a:spcAft>
                <a:spcPts val="600"/>
              </a:spcAft>
            </a:pPr>
            <a:r>
              <a:rPr lang="en-US" altLang="ko-KR" dirty="0">
                <a:ea typeface="굴림체" panose="020B0609000101010101" pitchFamily="49" charset="-127"/>
                <a:cs typeface="Calibri" panose="020F0502020204030204" pitchFamily="34" charset="0"/>
              </a:rPr>
              <a:t>Proximity to kin enables seniors to remain in their own homes, in other words, aging in place.</a:t>
            </a:r>
          </a:p>
          <a:p>
            <a:pPr lvl="1">
              <a:spcAft>
                <a:spcPts val="600"/>
              </a:spcAft>
            </a:pPr>
            <a:r>
              <a:rPr lang="en-US" altLang="ko-KR" dirty="0">
                <a:ea typeface="굴림체" panose="020B0609000101010101" pitchFamily="49" charset="-127"/>
                <a:cs typeface="Calibri" panose="020F0502020204030204" pitchFamily="34" charset="0"/>
              </a:rPr>
              <a:t>Residential instability may occur if children live far away from the parent’s home.</a:t>
            </a:r>
          </a:p>
          <a:p>
            <a:pPr lvl="1">
              <a:spcAft>
                <a:spcPts val="600"/>
              </a:spcAft>
            </a:pPr>
            <a:endParaRPr lang="en-US" altLang="ko-KR" dirty="0">
              <a:ea typeface="굴림체" panose="020B0609000101010101" pitchFamily="49" charset="-127"/>
              <a:cs typeface="Calibri" panose="020F0502020204030204" pitchFamily="34" charset="0"/>
            </a:endParaRPr>
          </a:p>
          <a:p>
            <a:pPr lvl="2">
              <a:spcAft>
                <a:spcPts val="600"/>
              </a:spcAft>
            </a:pPr>
            <a:endParaRPr lang="en-US" altLang="ko-KR" dirty="0">
              <a:ea typeface="굴림체" panose="020B0609000101010101" pitchFamily="49" charset="-127"/>
              <a:cs typeface="Calibri" panose="020F0502020204030204" pitchFamily="34" charset="0"/>
            </a:endParaRPr>
          </a:p>
          <a:p>
            <a:pPr lvl="1">
              <a:spcAft>
                <a:spcPts val="600"/>
              </a:spcAft>
            </a:pPr>
            <a:endParaRPr lang="en-US" altLang="ko-KR" dirty="0">
              <a:ea typeface="굴림체" panose="020B0609000101010101" pitchFamily="49" charset="-127"/>
              <a:cs typeface="Calibri" panose="020F0502020204030204" pitchFamily="34" charset="0"/>
            </a:endParaRPr>
          </a:p>
          <a:p>
            <a:pPr lvl="2">
              <a:spcAft>
                <a:spcPts val="600"/>
              </a:spcAft>
            </a:pPr>
            <a:endParaRPr lang="en-US" altLang="ko-KR" dirty="0">
              <a:ea typeface="굴림체" panose="020B0609000101010101" pitchFamily="49" charset="-127"/>
              <a:cs typeface="Calibri" panose="020F0502020204030204" pitchFamily="34" charset="0"/>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8</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245549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04800"/>
            <a:ext cx="8458200" cy="838200"/>
          </a:xfrm>
        </p:spPr>
        <p:txBody>
          <a:bodyPr>
            <a:normAutofit/>
          </a:bodyPr>
          <a:lstStyle/>
          <a:p>
            <a:pPr fontAlgn="auto">
              <a:spcAft>
                <a:spcPts val="0"/>
              </a:spcAft>
            </a:pPr>
            <a:r>
              <a:rPr lang="en-US" altLang="ko-KR" dirty="0">
                <a:ea typeface="굴림체" panose="020B0609000101010101" pitchFamily="49" charset="-127"/>
              </a:rPr>
              <a:t>Literature Review</a:t>
            </a:r>
          </a:p>
        </p:txBody>
      </p:sp>
      <p:sp>
        <p:nvSpPr>
          <p:cNvPr id="187395" name="Rectangle 3"/>
          <p:cNvSpPr>
            <a:spLocks noGrp="1" noChangeArrowheads="1"/>
          </p:cNvSpPr>
          <p:nvPr>
            <p:ph idx="1"/>
          </p:nvPr>
        </p:nvSpPr>
        <p:spPr>
          <a:xfrm>
            <a:off x="419100" y="1523999"/>
            <a:ext cx="8305800" cy="5318125"/>
          </a:xfrm>
        </p:spPr>
        <p:txBody>
          <a:bodyPr>
            <a:normAutofit/>
          </a:bodyPr>
          <a:lstStyle/>
          <a:p>
            <a:pPr>
              <a:spcAft>
                <a:spcPts val="600"/>
              </a:spcAft>
            </a:pPr>
            <a:r>
              <a:rPr lang="en-US" altLang="ko-KR" dirty="0">
                <a:ea typeface="굴림체" panose="020B0609000101010101" pitchFamily="49" charset="-127"/>
                <a:cs typeface="Calibri" panose="020F0502020204030204" pitchFamily="34" charset="0"/>
              </a:rPr>
              <a:t>Migration patterns among the elderly</a:t>
            </a:r>
          </a:p>
          <a:p>
            <a:pPr lvl="1">
              <a:spcAft>
                <a:spcPts val="600"/>
              </a:spcAft>
            </a:pPr>
            <a:r>
              <a:rPr lang="en-US" altLang="ko-KR" dirty="0">
                <a:ea typeface="굴림체" panose="020B0609000101010101" pitchFamily="49" charset="-127"/>
                <a:cs typeface="Calibri" panose="020F0502020204030204" pitchFamily="34" charset="0"/>
              </a:rPr>
              <a:t>The first move</a:t>
            </a:r>
          </a:p>
          <a:p>
            <a:pPr lvl="2">
              <a:spcAft>
                <a:spcPts val="600"/>
              </a:spcAft>
            </a:pPr>
            <a:r>
              <a:rPr lang="en-US" altLang="ko-KR" dirty="0"/>
              <a:t>Typical of migrants at this first stage would be those moving to retirement communities or to non-metropolitan small-town settings.</a:t>
            </a:r>
          </a:p>
          <a:p>
            <a:pPr lvl="2">
              <a:spcAft>
                <a:spcPts val="600"/>
              </a:spcAft>
            </a:pPr>
            <a:r>
              <a:rPr lang="en-US" altLang="ko-KR" dirty="0"/>
              <a:t>Such migrants will tend to be younger, healthier, wealthier, and more often to have intact marriages.</a:t>
            </a:r>
          </a:p>
          <a:p>
            <a:pPr lvl="3">
              <a:spcAft>
                <a:spcPts val="600"/>
              </a:spcAft>
            </a:pPr>
            <a:r>
              <a:rPr lang="en-US" altLang="ko-KR" dirty="0"/>
              <a:t>The poorer retiree often cannot afford to make such a move for the sake of amenities and life-style considerations.</a:t>
            </a:r>
          </a:p>
          <a:p>
            <a:pPr lvl="2">
              <a:spcAft>
                <a:spcPts val="600"/>
              </a:spcAft>
            </a:pPr>
            <a:r>
              <a:rPr lang="en-US" altLang="ko-KR" dirty="0"/>
              <a:t>Kinship functions can be managed over considerable distances</a:t>
            </a:r>
          </a:p>
          <a:p>
            <a:pPr lvl="3">
              <a:spcAft>
                <a:spcPts val="600"/>
              </a:spcAft>
            </a:pPr>
            <a:r>
              <a:rPr lang="en-US" altLang="ko-KR" dirty="0"/>
              <a:t>Retirees move closer to their children or other relatives, but when their health declines, the nearness of their children may preclude the necessity of a second move.</a:t>
            </a:r>
          </a:p>
          <a:p>
            <a:pPr lvl="2">
              <a:spcAft>
                <a:spcPts val="600"/>
              </a:spcAft>
            </a:pPr>
            <a:endParaRPr lang="en-US" altLang="ko-KR" dirty="0">
              <a:ea typeface="굴림체" panose="020B0609000101010101" pitchFamily="49" charset="-127"/>
              <a:cs typeface="Calibri" panose="020F0502020204030204" pitchFamily="34" charset="0"/>
            </a:endParaRPr>
          </a:p>
        </p:txBody>
      </p:sp>
      <p:sp>
        <p:nvSpPr>
          <p:cNvPr id="5" name="슬라이드 번호 개체 틀 3">
            <a:extLst>
              <a:ext uri="{FF2B5EF4-FFF2-40B4-BE49-F238E27FC236}">
                <a16:creationId xmlns:a16="http://schemas.microsoft.com/office/drawing/2014/main" id="{8DAC768E-2ED1-418B-966E-F01E7FADA66B}"/>
              </a:ext>
            </a:extLst>
          </p:cNvPr>
          <p:cNvSpPr txBox="1">
            <a:spLocks/>
          </p:cNvSpPr>
          <p:nvPr/>
        </p:nvSpPr>
        <p:spPr>
          <a:xfrm>
            <a:off x="6527800" y="6477000"/>
            <a:ext cx="23114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034AFC9-2DF9-4C38-B5AE-A67D096C0AA4}" type="slidenum">
              <a:rPr lang="ko-KR" altLang="en-US" sz="1000" smtClean="0">
                <a:solidFill>
                  <a:schemeClr val="tx1"/>
                </a:solidFill>
                <a:ea typeface="함초롬바탕" panose="02030604000101010101" pitchFamily="18" charset="-127"/>
                <a:cs typeface="함초롬바탕" panose="02030604000101010101" pitchFamily="18" charset="-127"/>
              </a:rPr>
              <a:pPr/>
              <a:t>9</a:t>
            </a:fld>
            <a:endParaRPr lang="ko-KR" altLang="en-US" sz="1000" dirty="0">
              <a:solidFill>
                <a:schemeClr val="tx1"/>
              </a:solidFill>
              <a:ea typeface="함초롬바탕" panose="02030604000101010101" pitchFamily="18" charset="-127"/>
              <a:cs typeface="함초롬바탕" panose="02030604000101010101" pitchFamily="18" charset="-127"/>
            </a:endParaRPr>
          </a:p>
        </p:txBody>
      </p:sp>
    </p:spTree>
    <p:custDataLst>
      <p:tags r:id="rId1"/>
    </p:custDataLst>
    <p:extLst>
      <p:ext uri="{BB962C8B-B14F-4D97-AF65-F5344CB8AC3E}">
        <p14:creationId xmlns:p14="http://schemas.microsoft.com/office/powerpoint/2010/main" val="1097851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5.4|18.7"/>
</p:tagLst>
</file>

<file path=ppt/tags/tag10.xml><?xml version="1.0" encoding="utf-8"?>
<p:tagLst xmlns:a="http://schemas.openxmlformats.org/drawingml/2006/main" xmlns:r="http://schemas.openxmlformats.org/officeDocument/2006/relationships" xmlns:p="http://schemas.openxmlformats.org/presentationml/2006/main">
  <p:tag name="TIMING" val="|1.3|5.4|18.7"/>
</p:tagLst>
</file>

<file path=ppt/tags/tag11.xml><?xml version="1.0" encoding="utf-8"?>
<p:tagLst xmlns:a="http://schemas.openxmlformats.org/drawingml/2006/main" xmlns:r="http://schemas.openxmlformats.org/officeDocument/2006/relationships" xmlns:p="http://schemas.openxmlformats.org/presentationml/2006/main">
  <p:tag name="TIMING" val="|1.3|5.4|18.7"/>
</p:tagLst>
</file>

<file path=ppt/tags/tag12.xml><?xml version="1.0" encoding="utf-8"?>
<p:tagLst xmlns:a="http://schemas.openxmlformats.org/drawingml/2006/main" xmlns:r="http://schemas.openxmlformats.org/officeDocument/2006/relationships" xmlns:p="http://schemas.openxmlformats.org/presentationml/2006/main">
  <p:tag name="TIMING" val="|1.3|5.4|18.7"/>
</p:tagLst>
</file>

<file path=ppt/tags/tag13.xml><?xml version="1.0" encoding="utf-8"?>
<p:tagLst xmlns:a="http://schemas.openxmlformats.org/drawingml/2006/main" xmlns:r="http://schemas.openxmlformats.org/officeDocument/2006/relationships" xmlns:p="http://schemas.openxmlformats.org/presentationml/2006/main">
  <p:tag name="TIMING" val="|1.3|5.4|18.7"/>
</p:tagLst>
</file>

<file path=ppt/tags/tag14.xml><?xml version="1.0" encoding="utf-8"?>
<p:tagLst xmlns:a="http://schemas.openxmlformats.org/drawingml/2006/main" xmlns:r="http://schemas.openxmlformats.org/officeDocument/2006/relationships" xmlns:p="http://schemas.openxmlformats.org/presentationml/2006/main">
  <p:tag name="TIMING" val="|1.3|5.4|18.7"/>
</p:tagLst>
</file>

<file path=ppt/tags/tag15.xml><?xml version="1.0" encoding="utf-8"?>
<p:tagLst xmlns:a="http://schemas.openxmlformats.org/drawingml/2006/main" xmlns:r="http://schemas.openxmlformats.org/officeDocument/2006/relationships" xmlns:p="http://schemas.openxmlformats.org/presentationml/2006/main">
  <p:tag name="TIMING" val="|1.3|5.4|18.7"/>
</p:tagLst>
</file>

<file path=ppt/tags/tag16.xml><?xml version="1.0" encoding="utf-8"?>
<p:tagLst xmlns:a="http://schemas.openxmlformats.org/drawingml/2006/main" xmlns:r="http://schemas.openxmlformats.org/officeDocument/2006/relationships" xmlns:p="http://schemas.openxmlformats.org/presentationml/2006/main">
  <p:tag name="TIMING" val="|1.3|5.4|18.7"/>
</p:tagLst>
</file>

<file path=ppt/tags/tag17.xml><?xml version="1.0" encoding="utf-8"?>
<p:tagLst xmlns:a="http://schemas.openxmlformats.org/drawingml/2006/main" xmlns:r="http://schemas.openxmlformats.org/officeDocument/2006/relationships" xmlns:p="http://schemas.openxmlformats.org/presentationml/2006/main">
  <p:tag name="TIMING" val="|1.3|5.4|18.7"/>
</p:tagLst>
</file>

<file path=ppt/tags/tag18.xml><?xml version="1.0" encoding="utf-8"?>
<p:tagLst xmlns:a="http://schemas.openxmlformats.org/drawingml/2006/main" xmlns:r="http://schemas.openxmlformats.org/officeDocument/2006/relationships" xmlns:p="http://schemas.openxmlformats.org/presentationml/2006/main">
  <p:tag name="TIMING" val="|1.3|5.4|18.7"/>
</p:tagLst>
</file>

<file path=ppt/tags/tag19.xml><?xml version="1.0" encoding="utf-8"?>
<p:tagLst xmlns:a="http://schemas.openxmlformats.org/drawingml/2006/main" xmlns:r="http://schemas.openxmlformats.org/officeDocument/2006/relationships" xmlns:p="http://schemas.openxmlformats.org/presentationml/2006/main">
  <p:tag name="TIMING" val="|1.3|5.4|18.7"/>
</p:tagLst>
</file>

<file path=ppt/tags/tag2.xml><?xml version="1.0" encoding="utf-8"?>
<p:tagLst xmlns:a="http://schemas.openxmlformats.org/drawingml/2006/main" xmlns:r="http://schemas.openxmlformats.org/officeDocument/2006/relationships" xmlns:p="http://schemas.openxmlformats.org/presentationml/2006/main">
  <p:tag name="TIMING" val="|1.3|5.4|18.7"/>
</p:tagLst>
</file>

<file path=ppt/tags/tag20.xml><?xml version="1.0" encoding="utf-8"?>
<p:tagLst xmlns:a="http://schemas.openxmlformats.org/drawingml/2006/main" xmlns:r="http://schemas.openxmlformats.org/officeDocument/2006/relationships" xmlns:p="http://schemas.openxmlformats.org/presentationml/2006/main">
  <p:tag name="TIMING" val="|1.3|5.4|18.7"/>
</p:tagLst>
</file>

<file path=ppt/tags/tag21.xml><?xml version="1.0" encoding="utf-8"?>
<p:tagLst xmlns:a="http://schemas.openxmlformats.org/drawingml/2006/main" xmlns:r="http://schemas.openxmlformats.org/officeDocument/2006/relationships" xmlns:p="http://schemas.openxmlformats.org/presentationml/2006/main">
  <p:tag name="TIMING" val="|1.3|5.4|18.7"/>
</p:tagLst>
</file>

<file path=ppt/tags/tag22.xml><?xml version="1.0" encoding="utf-8"?>
<p:tagLst xmlns:a="http://schemas.openxmlformats.org/drawingml/2006/main" xmlns:r="http://schemas.openxmlformats.org/officeDocument/2006/relationships" xmlns:p="http://schemas.openxmlformats.org/presentationml/2006/main">
  <p:tag name="TIMING" val="|1.3|5.4|18.7"/>
</p:tagLst>
</file>

<file path=ppt/tags/tag23.xml><?xml version="1.0" encoding="utf-8"?>
<p:tagLst xmlns:a="http://schemas.openxmlformats.org/drawingml/2006/main" xmlns:r="http://schemas.openxmlformats.org/officeDocument/2006/relationships" xmlns:p="http://schemas.openxmlformats.org/presentationml/2006/main">
  <p:tag name="TIMING" val="|1.3|5.4|18.7"/>
</p:tagLst>
</file>

<file path=ppt/tags/tag24.xml><?xml version="1.0" encoding="utf-8"?>
<p:tagLst xmlns:a="http://schemas.openxmlformats.org/drawingml/2006/main" xmlns:r="http://schemas.openxmlformats.org/officeDocument/2006/relationships" xmlns:p="http://schemas.openxmlformats.org/presentationml/2006/main">
  <p:tag name="TIMING" val="|1.3|5.4|18.7"/>
</p:tagLst>
</file>

<file path=ppt/tags/tag3.xml><?xml version="1.0" encoding="utf-8"?>
<p:tagLst xmlns:a="http://schemas.openxmlformats.org/drawingml/2006/main" xmlns:r="http://schemas.openxmlformats.org/officeDocument/2006/relationships" xmlns:p="http://schemas.openxmlformats.org/presentationml/2006/main">
  <p:tag name="TIMING" val="|1.3|5.4|18.7"/>
</p:tagLst>
</file>

<file path=ppt/tags/tag4.xml><?xml version="1.0" encoding="utf-8"?>
<p:tagLst xmlns:a="http://schemas.openxmlformats.org/drawingml/2006/main" xmlns:r="http://schemas.openxmlformats.org/officeDocument/2006/relationships" xmlns:p="http://schemas.openxmlformats.org/presentationml/2006/main">
  <p:tag name="TIMING" val="|1.3|5.4|18.7"/>
</p:tagLst>
</file>

<file path=ppt/tags/tag5.xml><?xml version="1.0" encoding="utf-8"?>
<p:tagLst xmlns:a="http://schemas.openxmlformats.org/drawingml/2006/main" xmlns:r="http://schemas.openxmlformats.org/officeDocument/2006/relationships" xmlns:p="http://schemas.openxmlformats.org/presentationml/2006/main">
  <p:tag name="TIMING" val="|1.3|5.4|18.7"/>
</p:tagLst>
</file>

<file path=ppt/tags/tag6.xml><?xml version="1.0" encoding="utf-8"?>
<p:tagLst xmlns:a="http://schemas.openxmlformats.org/drawingml/2006/main" xmlns:r="http://schemas.openxmlformats.org/officeDocument/2006/relationships" xmlns:p="http://schemas.openxmlformats.org/presentationml/2006/main">
  <p:tag name="TIMING" val="|1.3|5.4|18.7"/>
</p:tagLst>
</file>

<file path=ppt/tags/tag7.xml><?xml version="1.0" encoding="utf-8"?>
<p:tagLst xmlns:a="http://schemas.openxmlformats.org/drawingml/2006/main" xmlns:r="http://schemas.openxmlformats.org/officeDocument/2006/relationships" xmlns:p="http://schemas.openxmlformats.org/presentationml/2006/main">
  <p:tag name="TIMING" val="|1.3|5.4|18.7"/>
</p:tagLst>
</file>

<file path=ppt/tags/tag8.xml><?xml version="1.0" encoding="utf-8"?>
<p:tagLst xmlns:a="http://schemas.openxmlformats.org/drawingml/2006/main" xmlns:r="http://schemas.openxmlformats.org/officeDocument/2006/relationships" xmlns:p="http://schemas.openxmlformats.org/presentationml/2006/main">
  <p:tag name="TIMING" val="|1.3|5.4|18.7"/>
</p:tagLst>
</file>

<file path=ppt/tags/tag9.xml><?xml version="1.0" encoding="utf-8"?>
<p:tagLst xmlns:a="http://schemas.openxmlformats.org/drawingml/2006/main" xmlns:r="http://schemas.openxmlformats.org/officeDocument/2006/relationships" xmlns:p="http://schemas.openxmlformats.org/presentationml/2006/main">
  <p:tag name="TIMING" val="|1.3|5.4|18.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dule">
  <a:themeElements>
    <a:clrScheme name="Custom 3">
      <a:dk1>
        <a:srgbClr val="2A4A75"/>
      </a:dk1>
      <a:lt1>
        <a:sysClr val="window" lastClr="FFFFFF"/>
      </a:lt1>
      <a:dk2>
        <a:srgbClr val="35385A"/>
      </a:dk2>
      <a:lt2>
        <a:srgbClr val="DEF5FA"/>
      </a:lt2>
      <a:accent1>
        <a:srgbClr val="39639D"/>
      </a:accent1>
      <a:accent2>
        <a:srgbClr val="92D050"/>
      </a:accent2>
      <a:accent3>
        <a:srgbClr val="EB641B"/>
      </a:accent3>
      <a:accent4>
        <a:srgbClr val="00B050"/>
      </a:accent4>
      <a:accent5>
        <a:srgbClr val="474B78"/>
      </a:accent5>
      <a:accent6>
        <a:srgbClr val="7D3C4A"/>
      </a:accent6>
      <a:hlink>
        <a:srgbClr val="FF8119"/>
      </a:hlink>
      <a:folHlink>
        <a:srgbClr val="44B9E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4861</TotalTime>
  <Words>1552</Words>
  <Application>Microsoft Office PowerPoint</Application>
  <PresentationFormat>On-screen Show (4:3)</PresentationFormat>
  <Paragraphs>246</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맑은 고딕</vt:lpstr>
      <vt:lpstr>Arial</vt:lpstr>
      <vt:lpstr>Book Antiqua</vt:lpstr>
      <vt:lpstr>Lucida Sans</vt:lpstr>
      <vt:lpstr>Wingdings</vt:lpstr>
      <vt:lpstr>Wingdings 2</vt:lpstr>
      <vt:lpstr>1_Module</vt:lpstr>
      <vt:lpstr>Financial Support, Practical Help, and Residential Choices of the Elderly: Evidence from South Korea  Jae Sik Jeon and Bo Seon Jung</vt:lpstr>
      <vt:lpstr>Contents</vt:lpstr>
      <vt:lpstr>Backgrounds</vt:lpstr>
      <vt:lpstr>Backgrounds</vt:lpstr>
      <vt:lpstr>Backgrounds</vt:lpstr>
      <vt:lpstr>Literature Review</vt:lpstr>
      <vt:lpstr>Literature Review</vt:lpstr>
      <vt:lpstr>Literature Review</vt:lpstr>
      <vt:lpstr>Literature Review</vt:lpstr>
      <vt:lpstr>Literature Review</vt:lpstr>
      <vt:lpstr>Literature Review</vt:lpstr>
      <vt:lpstr>The Gap in the Literature</vt:lpstr>
      <vt:lpstr>Research Questions</vt:lpstr>
      <vt:lpstr>Data</vt:lpstr>
      <vt:lpstr>Data</vt:lpstr>
      <vt:lpstr>Methods</vt:lpstr>
      <vt:lpstr>Methods</vt:lpstr>
      <vt:lpstr>Results</vt:lpstr>
      <vt:lpstr>Results</vt:lpstr>
      <vt:lpstr>Findings</vt:lpstr>
      <vt:lpstr>Findings</vt:lpstr>
      <vt:lpstr>Findings</vt:lpstr>
      <vt:lpstr>What’s Next</vt:lpstr>
      <vt:lpstr>Thank You</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Support, Practical Help, and Residential Choices of the Elderly: Evidence from South Korea  Jae Sik Jeon and Bo Seon Jung</dc:title>
  <dc:creator>user</dc:creator>
  <cp:lastModifiedBy>Karla Leal</cp:lastModifiedBy>
  <cp:revision>213</cp:revision>
  <dcterms:created xsi:type="dcterms:W3CDTF">2009-06-23T15:02:05Z</dcterms:created>
  <dcterms:modified xsi:type="dcterms:W3CDTF">2022-12-05T14:18:50Z</dcterms:modified>
</cp:coreProperties>
</file>