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96" r:id="rId2"/>
    <p:sldId id="298" r:id="rId3"/>
    <p:sldId id="352" r:id="rId4"/>
    <p:sldId id="353" r:id="rId5"/>
    <p:sldId id="354" r:id="rId6"/>
    <p:sldId id="328" r:id="rId7"/>
    <p:sldId id="357" r:id="rId8"/>
    <p:sldId id="358" r:id="rId9"/>
    <p:sldId id="359" r:id="rId10"/>
    <p:sldId id="355" r:id="rId11"/>
    <p:sldId id="360" r:id="rId12"/>
    <p:sldId id="361" r:id="rId13"/>
    <p:sldId id="362" r:id="rId14"/>
    <p:sldId id="363" r:id="rId15"/>
    <p:sldId id="365" r:id="rId16"/>
    <p:sldId id="364" r:id="rId17"/>
    <p:sldId id="366" r:id="rId18"/>
    <p:sldId id="367" r:id="rId19"/>
    <p:sldId id="368" r:id="rId20"/>
    <p:sldId id="356" r:id="rId21"/>
    <p:sldId id="369" r:id="rId22"/>
    <p:sldId id="371" r:id="rId23"/>
    <p:sldId id="372" r:id="rId24"/>
  </p:sldIdLst>
  <p:sldSz cx="18288000" cy="10287000"/>
  <p:notesSz cx="7315200" cy="12344400"/>
  <p:embeddedFontLst>
    <p:embeddedFont>
      <p:font typeface="Pretendard" panose="020B0604020202020204" charset="-127"/>
      <p:regular r:id="rId26"/>
      <p:bold r:id="rId27"/>
    </p:embeddedFont>
    <p:embeddedFont>
      <p:font typeface="Pretendard ExtraBold" panose="020B0604020202020204" charset="-127"/>
      <p:bold r:id="rId28"/>
    </p:embeddedFont>
    <p:embeddedFont>
      <p:font typeface="Pretendard SemiBold" panose="020B0604020202020204" charset="-127"/>
      <p:bold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1D49"/>
    <a:srgbClr val="382CD4"/>
    <a:srgbClr val="2141DF"/>
    <a:srgbClr val="FFFFFF"/>
    <a:srgbClr val="6600FF"/>
    <a:srgbClr val="333399"/>
    <a:srgbClr val="3333FF"/>
    <a:srgbClr val="3333CC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73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20s</c:v>
                </c:pt>
                <c:pt idx="1">
                  <c:v>30s</c:v>
                </c:pt>
                <c:pt idx="2">
                  <c:v>40s</c:v>
                </c:pt>
                <c:pt idx="3">
                  <c:v>50s</c:v>
                </c:pt>
                <c:pt idx="4">
                  <c:v>60s+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5032052</c:v>
                </c:pt>
                <c:pt idx="1">
                  <c:v>12747213</c:v>
                </c:pt>
                <c:pt idx="2">
                  <c:v>16488498</c:v>
                </c:pt>
                <c:pt idx="3">
                  <c:v>15080208</c:v>
                </c:pt>
                <c:pt idx="4">
                  <c:v>8977280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F3-4126-B428-3D14A0CF4B4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20s</c:v>
                </c:pt>
                <c:pt idx="1">
                  <c:v>30s</c:v>
                </c:pt>
                <c:pt idx="2">
                  <c:v>40s</c:v>
                </c:pt>
                <c:pt idx="3">
                  <c:v>50s</c:v>
                </c:pt>
                <c:pt idx="4">
                  <c:v>60s+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3747717</c:v>
                </c:pt>
                <c:pt idx="1">
                  <c:v>12344449</c:v>
                </c:pt>
                <c:pt idx="2">
                  <c:v>16249044</c:v>
                </c:pt>
                <c:pt idx="3">
                  <c:v>13448036</c:v>
                </c:pt>
                <c:pt idx="4">
                  <c:v>9158160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F3-4126-B428-3D14A0CF4B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95358880"/>
        <c:axId val="595368864"/>
      </c:barChart>
      <c:catAx>
        <c:axId val="595358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595368864"/>
        <c:crosses val="autoZero"/>
        <c:auto val="1"/>
        <c:lblAlgn val="ctr"/>
        <c:lblOffset val="100"/>
        <c:noMultiLvlLbl val="0"/>
      </c:catAx>
      <c:valAx>
        <c:axId val="595368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595358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2000">
          <a:latin typeface="Arial Narrow" panose="020B0606020202030204" pitchFamily="34" charset="0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Sheet1!$A$14</c:f>
              <c:strCache>
                <c:ptCount val="1"/>
                <c:pt idx="0">
                  <c:v>30M-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Sheet1!$B$13:$F$13</c:f>
              <c:strCache>
                <c:ptCount val="5"/>
                <c:pt idx="0">
                  <c:v>20s</c:v>
                </c:pt>
                <c:pt idx="1">
                  <c:v>30s</c:v>
                </c:pt>
                <c:pt idx="2">
                  <c:v>40s</c:v>
                </c:pt>
                <c:pt idx="3">
                  <c:v>50s</c:v>
                </c:pt>
                <c:pt idx="4">
                  <c:v>60s+</c:v>
                </c:pt>
              </c:strCache>
            </c:strRef>
          </c:cat>
          <c:val>
            <c:numRef>
              <c:f>Sheet1!$B$14:$F$14</c:f>
              <c:numCache>
                <c:formatCode>General</c:formatCode>
                <c:ptCount val="5"/>
                <c:pt idx="0">
                  <c:v>5595964</c:v>
                </c:pt>
                <c:pt idx="1">
                  <c:v>6935561</c:v>
                </c:pt>
                <c:pt idx="2">
                  <c:v>3686945</c:v>
                </c:pt>
                <c:pt idx="3">
                  <c:v>4095822</c:v>
                </c:pt>
                <c:pt idx="4">
                  <c:v>8365548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B9-46F8-A835-754821E56EF7}"/>
            </c:ext>
          </c:extLst>
        </c:ser>
        <c:ser>
          <c:idx val="1"/>
          <c:order val="1"/>
          <c:tx>
            <c:strRef>
              <c:f>Sheet1!$A$15</c:f>
              <c:strCache>
                <c:ptCount val="1"/>
                <c:pt idx="0">
                  <c:v>30M~50M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Sheet1!$B$13:$F$13</c:f>
              <c:strCache>
                <c:ptCount val="5"/>
                <c:pt idx="0">
                  <c:v>20s</c:v>
                </c:pt>
                <c:pt idx="1">
                  <c:v>30s</c:v>
                </c:pt>
                <c:pt idx="2">
                  <c:v>40s</c:v>
                </c:pt>
                <c:pt idx="3">
                  <c:v>50s</c:v>
                </c:pt>
                <c:pt idx="4">
                  <c:v>60s+</c:v>
                </c:pt>
              </c:strCache>
            </c:strRef>
          </c:cat>
          <c:val>
            <c:numRef>
              <c:f>Sheet1!$B$15:$F$15</c:f>
              <c:numCache>
                <c:formatCode>General</c:formatCode>
                <c:ptCount val="5"/>
                <c:pt idx="0">
                  <c:v>2935066</c:v>
                </c:pt>
                <c:pt idx="1">
                  <c:v>14043758</c:v>
                </c:pt>
                <c:pt idx="2">
                  <c:v>19318095</c:v>
                </c:pt>
                <c:pt idx="3">
                  <c:v>16559319</c:v>
                </c:pt>
                <c:pt idx="4">
                  <c:v>7898547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B9-46F8-A835-754821E56EF7}"/>
            </c:ext>
          </c:extLst>
        </c:ser>
        <c:ser>
          <c:idx val="2"/>
          <c:order val="2"/>
          <c:tx>
            <c:strRef>
              <c:f>Sheet1!$A$16</c:f>
              <c:strCache>
                <c:ptCount val="1"/>
                <c:pt idx="0">
                  <c:v>50M~70M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Sheet1!$B$13:$F$13</c:f>
              <c:strCache>
                <c:ptCount val="5"/>
                <c:pt idx="0">
                  <c:v>20s</c:v>
                </c:pt>
                <c:pt idx="1">
                  <c:v>30s</c:v>
                </c:pt>
                <c:pt idx="2">
                  <c:v>40s</c:v>
                </c:pt>
                <c:pt idx="3">
                  <c:v>50s</c:v>
                </c:pt>
                <c:pt idx="4">
                  <c:v>60s+</c:v>
                </c:pt>
              </c:strCache>
            </c:strRef>
          </c:cat>
          <c:val>
            <c:numRef>
              <c:f>Sheet1!$B$16:$F$16</c:f>
              <c:numCache>
                <c:formatCode>General</c:formatCode>
                <c:ptCount val="5"/>
                <c:pt idx="0">
                  <c:v>225458</c:v>
                </c:pt>
                <c:pt idx="1">
                  <c:v>3030026</c:v>
                </c:pt>
                <c:pt idx="2">
                  <c:v>6427528</c:v>
                </c:pt>
                <c:pt idx="3">
                  <c:v>4775840</c:v>
                </c:pt>
                <c:pt idx="4">
                  <c:v>1222111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B9-46F8-A835-754821E56EF7}"/>
            </c:ext>
          </c:extLst>
        </c:ser>
        <c:ser>
          <c:idx val="3"/>
          <c:order val="3"/>
          <c:tx>
            <c:strRef>
              <c:f>Sheet1!$A$17</c:f>
              <c:strCache>
                <c:ptCount val="1"/>
                <c:pt idx="0">
                  <c:v>70M+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Sheet1!$B$13:$F$13</c:f>
              <c:strCache>
                <c:ptCount val="5"/>
                <c:pt idx="0">
                  <c:v>20s</c:v>
                </c:pt>
                <c:pt idx="1">
                  <c:v>30s</c:v>
                </c:pt>
                <c:pt idx="2">
                  <c:v>40s</c:v>
                </c:pt>
                <c:pt idx="3">
                  <c:v>50s</c:v>
                </c:pt>
                <c:pt idx="4">
                  <c:v>60s+</c:v>
                </c:pt>
              </c:strCache>
            </c:strRef>
          </c:cat>
          <c:val>
            <c:numRef>
              <c:f>Sheet1!$B$17:$F$17</c:f>
              <c:numCache>
                <c:formatCode>General</c:formatCode>
                <c:ptCount val="5"/>
                <c:pt idx="0">
                  <c:v>23281</c:v>
                </c:pt>
                <c:pt idx="1">
                  <c:v>1082317</c:v>
                </c:pt>
                <c:pt idx="2">
                  <c:v>3304974</c:v>
                </c:pt>
                <c:pt idx="3">
                  <c:v>3097263</c:v>
                </c:pt>
                <c:pt idx="4">
                  <c:v>649234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EB9-46F8-A835-754821E56E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36615840"/>
        <c:axId val="536617504"/>
      </c:barChart>
      <c:catAx>
        <c:axId val="536615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536617504"/>
        <c:crosses val="autoZero"/>
        <c:auto val="1"/>
        <c:lblAlgn val="ctr"/>
        <c:lblOffset val="100"/>
        <c:noMultiLvlLbl val="0"/>
      </c:catAx>
      <c:valAx>
        <c:axId val="536617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536615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2000">
          <a:latin typeface="Arial Narrow" panose="020B0606020202030204" pitchFamily="34" charset="0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Sheet1!$A$33</c:f>
              <c:strCache>
                <c:ptCount val="1"/>
                <c:pt idx="0">
                  <c:v>전문직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Sheet1!$B$32:$F$32</c:f>
              <c:strCache>
                <c:ptCount val="5"/>
                <c:pt idx="0">
                  <c:v>20s</c:v>
                </c:pt>
                <c:pt idx="1">
                  <c:v>30s</c:v>
                </c:pt>
                <c:pt idx="2">
                  <c:v>40s</c:v>
                </c:pt>
                <c:pt idx="3">
                  <c:v>50s</c:v>
                </c:pt>
                <c:pt idx="4">
                  <c:v>60s+</c:v>
                </c:pt>
              </c:strCache>
            </c:strRef>
          </c:cat>
          <c:val>
            <c:numRef>
              <c:f>Sheet1!$B$33:$F$33</c:f>
              <c:numCache>
                <c:formatCode>General</c:formatCode>
                <c:ptCount val="5"/>
                <c:pt idx="0">
                  <c:v>15680</c:v>
                </c:pt>
                <c:pt idx="1">
                  <c:v>216791</c:v>
                </c:pt>
                <c:pt idx="2">
                  <c:v>363846</c:v>
                </c:pt>
                <c:pt idx="3">
                  <c:v>292695</c:v>
                </c:pt>
                <c:pt idx="4">
                  <c:v>154484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B7-40E2-8C69-C887D7B17EE2}"/>
            </c:ext>
          </c:extLst>
        </c:ser>
        <c:ser>
          <c:idx val="1"/>
          <c:order val="1"/>
          <c:tx>
            <c:strRef>
              <c:f>Sheet1!$A$34</c:f>
              <c:strCache>
                <c:ptCount val="1"/>
                <c:pt idx="0">
                  <c:v>회사원(대기업)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Sheet1!$B$32:$F$32</c:f>
              <c:strCache>
                <c:ptCount val="5"/>
                <c:pt idx="0">
                  <c:v>20s</c:v>
                </c:pt>
                <c:pt idx="1">
                  <c:v>30s</c:v>
                </c:pt>
                <c:pt idx="2">
                  <c:v>40s</c:v>
                </c:pt>
                <c:pt idx="3">
                  <c:v>50s</c:v>
                </c:pt>
                <c:pt idx="4">
                  <c:v>60s+</c:v>
                </c:pt>
              </c:strCache>
            </c:strRef>
          </c:cat>
          <c:val>
            <c:numRef>
              <c:f>Sheet1!$B$34:$F$34</c:f>
              <c:numCache>
                <c:formatCode>General</c:formatCode>
                <c:ptCount val="5"/>
                <c:pt idx="0">
                  <c:v>1278618</c:v>
                </c:pt>
                <c:pt idx="1">
                  <c:v>3359071</c:v>
                </c:pt>
                <c:pt idx="2">
                  <c:v>2899859</c:v>
                </c:pt>
                <c:pt idx="3">
                  <c:v>1584009</c:v>
                </c:pt>
                <c:pt idx="4">
                  <c:v>289055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B7-40E2-8C69-C887D7B17EE2}"/>
            </c:ext>
          </c:extLst>
        </c:ser>
        <c:ser>
          <c:idx val="2"/>
          <c:order val="2"/>
          <c:tx>
            <c:strRef>
              <c:f>Sheet1!$A$35</c:f>
              <c:strCache>
                <c:ptCount val="1"/>
                <c:pt idx="0">
                  <c:v>회사원(일반)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Sheet1!$B$32:$F$32</c:f>
              <c:strCache>
                <c:ptCount val="5"/>
                <c:pt idx="0">
                  <c:v>20s</c:v>
                </c:pt>
                <c:pt idx="1">
                  <c:v>30s</c:v>
                </c:pt>
                <c:pt idx="2">
                  <c:v>40s</c:v>
                </c:pt>
                <c:pt idx="3">
                  <c:v>50s</c:v>
                </c:pt>
                <c:pt idx="4">
                  <c:v>60s+</c:v>
                </c:pt>
              </c:strCache>
            </c:strRef>
          </c:cat>
          <c:val>
            <c:numRef>
              <c:f>Sheet1!$B$35:$F$35</c:f>
              <c:numCache>
                <c:formatCode>General</c:formatCode>
                <c:ptCount val="5"/>
                <c:pt idx="0">
                  <c:v>5801155</c:v>
                </c:pt>
                <c:pt idx="1">
                  <c:v>13046050</c:v>
                </c:pt>
                <c:pt idx="2">
                  <c:v>14500008</c:v>
                </c:pt>
                <c:pt idx="3">
                  <c:v>10947053</c:v>
                </c:pt>
                <c:pt idx="4">
                  <c:v>5320098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B7-40E2-8C69-C887D7B17EE2}"/>
            </c:ext>
          </c:extLst>
        </c:ser>
        <c:ser>
          <c:idx val="3"/>
          <c:order val="3"/>
          <c:tx>
            <c:strRef>
              <c:f>Sheet1!$A$36</c:f>
              <c:strCache>
                <c:ptCount val="1"/>
                <c:pt idx="0">
                  <c:v>공무원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Sheet1!$B$32:$F$32</c:f>
              <c:strCache>
                <c:ptCount val="5"/>
                <c:pt idx="0">
                  <c:v>20s</c:v>
                </c:pt>
                <c:pt idx="1">
                  <c:v>30s</c:v>
                </c:pt>
                <c:pt idx="2">
                  <c:v>40s</c:v>
                </c:pt>
                <c:pt idx="3">
                  <c:v>50s</c:v>
                </c:pt>
                <c:pt idx="4">
                  <c:v>60s+</c:v>
                </c:pt>
              </c:strCache>
            </c:strRef>
          </c:cat>
          <c:val>
            <c:numRef>
              <c:f>Sheet1!$B$36:$F$36</c:f>
              <c:numCache>
                <c:formatCode>General</c:formatCode>
                <c:ptCount val="5"/>
                <c:pt idx="0">
                  <c:v>311937</c:v>
                </c:pt>
                <c:pt idx="1">
                  <c:v>1166509</c:v>
                </c:pt>
                <c:pt idx="2">
                  <c:v>1612048</c:v>
                </c:pt>
                <c:pt idx="3">
                  <c:v>1275004</c:v>
                </c:pt>
                <c:pt idx="4">
                  <c:v>757479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AB7-40E2-8C69-C887D7B17EE2}"/>
            </c:ext>
          </c:extLst>
        </c:ser>
        <c:ser>
          <c:idx val="4"/>
          <c:order val="4"/>
          <c:tx>
            <c:strRef>
              <c:f>Sheet1!$A$37</c:f>
              <c:strCache>
                <c:ptCount val="1"/>
                <c:pt idx="0">
                  <c:v>교육인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Sheet1!$B$32:$F$32</c:f>
              <c:strCache>
                <c:ptCount val="5"/>
                <c:pt idx="0">
                  <c:v>20s</c:v>
                </c:pt>
                <c:pt idx="1">
                  <c:v>30s</c:v>
                </c:pt>
                <c:pt idx="2">
                  <c:v>40s</c:v>
                </c:pt>
                <c:pt idx="3">
                  <c:v>50s</c:v>
                </c:pt>
                <c:pt idx="4">
                  <c:v>60s+</c:v>
                </c:pt>
              </c:strCache>
            </c:strRef>
          </c:cat>
          <c:val>
            <c:numRef>
              <c:f>Sheet1!$B$37:$F$37</c:f>
              <c:numCache>
                <c:formatCode>General</c:formatCode>
                <c:ptCount val="5"/>
                <c:pt idx="0">
                  <c:v>282341</c:v>
                </c:pt>
                <c:pt idx="1">
                  <c:v>976693</c:v>
                </c:pt>
                <c:pt idx="2">
                  <c:v>1092994</c:v>
                </c:pt>
                <c:pt idx="3">
                  <c:v>976712</c:v>
                </c:pt>
                <c:pt idx="4">
                  <c:v>396197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AB7-40E2-8C69-C887D7B17EE2}"/>
            </c:ext>
          </c:extLst>
        </c:ser>
        <c:ser>
          <c:idx val="5"/>
          <c:order val="5"/>
          <c:tx>
            <c:strRef>
              <c:f>Sheet1!$A$38</c:f>
              <c:strCache>
                <c:ptCount val="1"/>
                <c:pt idx="0">
                  <c:v>자영업자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Sheet1!$B$32:$F$32</c:f>
              <c:strCache>
                <c:ptCount val="5"/>
                <c:pt idx="0">
                  <c:v>20s</c:v>
                </c:pt>
                <c:pt idx="1">
                  <c:v>30s</c:v>
                </c:pt>
                <c:pt idx="2">
                  <c:v>40s</c:v>
                </c:pt>
                <c:pt idx="3">
                  <c:v>50s</c:v>
                </c:pt>
                <c:pt idx="4">
                  <c:v>60s+</c:v>
                </c:pt>
              </c:strCache>
            </c:strRef>
          </c:cat>
          <c:val>
            <c:numRef>
              <c:f>Sheet1!$B$38:$F$38</c:f>
              <c:numCache>
                <c:formatCode>General</c:formatCode>
                <c:ptCount val="5"/>
                <c:pt idx="0">
                  <c:v>430479</c:v>
                </c:pt>
                <c:pt idx="1">
                  <c:v>2072602</c:v>
                </c:pt>
                <c:pt idx="2">
                  <c:v>3782931</c:v>
                </c:pt>
                <c:pt idx="3">
                  <c:v>3830728</c:v>
                </c:pt>
                <c:pt idx="4">
                  <c:v>1853792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AB7-40E2-8C69-C887D7B17EE2}"/>
            </c:ext>
          </c:extLst>
        </c:ser>
        <c:ser>
          <c:idx val="6"/>
          <c:order val="6"/>
          <c:tx>
            <c:strRef>
              <c:f>Sheet1!$A$39</c:f>
              <c:strCache>
                <c:ptCount val="1"/>
                <c:pt idx="0">
                  <c:v>기타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Sheet1!$B$32:$F$32</c:f>
              <c:strCache>
                <c:ptCount val="5"/>
                <c:pt idx="0">
                  <c:v>20s</c:v>
                </c:pt>
                <c:pt idx="1">
                  <c:v>30s</c:v>
                </c:pt>
                <c:pt idx="2">
                  <c:v>40s</c:v>
                </c:pt>
                <c:pt idx="3">
                  <c:v>50s</c:v>
                </c:pt>
                <c:pt idx="4">
                  <c:v>60s+</c:v>
                </c:pt>
              </c:strCache>
            </c:strRef>
          </c:cat>
          <c:val>
            <c:numRef>
              <c:f>Sheet1!$B$39:$F$39</c:f>
              <c:numCache>
                <c:formatCode>General</c:formatCode>
                <c:ptCount val="5"/>
                <c:pt idx="0">
                  <c:v>659559</c:v>
                </c:pt>
                <c:pt idx="1">
                  <c:v>4253946</c:v>
                </c:pt>
                <c:pt idx="2">
                  <c:v>8485856</c:v>
                </c:pt>
                <c:pt idx="3">
                  <c:v>9622043</c:v>
                </c:pt>
                <c:pt idx="4">
                  <c:v>9364335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AB7-40E2-8C69-C887D7B17E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21063920"/>
        <c:axId val="821047280"/>
      </c:barChart>
      <c:catAx>
        <c:axId val="821063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821047280"/>
        <c:crosses val="autoZero"/>
        <c:auto val="1"/>
        <c:lblAlgn val="ctr"/>
        <c:lblOffset val="100"/>
        <c:noMultiLvlLbl val="0"/>
      </c:catAx>
      <c:valAx>
        <c:axId val="821047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821063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latin typeface="Arial Narrow" panose="020B0606020202030204" pitchFamily="34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619363"/>
          </a:xfrm>
          <a:prstGeom prst="rect">
            <a:avLst/>
          </a:prstGeom>
        </p:spPr>
        <p:txBody>
          <a:bodyPr vert="horz" lIns="62911" tIns="31455" rIns="62911" bIns="31455" rtlCol="0"/>
          <a:lstStyle>
            <a:lvl1pPr algn="l">
              <a:defRPr sz="8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4151" y="0"/>
            <a:ext cx="3169920" cy="619363"/>
          </a:xfrm>
          <a:prstGeom prst="rect">
            <a:avLst/>
          </a:prstGeom>
        </p:spPr>
        <p:txBody>
          <a:bodyPr vert="horz" lIns="62911" tIns="31455" rIns="62911" bIns="31455" rtlCol="0"/>
          <a:lstStyle>
            <a:lvl1pPr algn="r">
              <a:defRPr sz="800"/>
            </a:lvl1pPr>
          </a:lstStyle>
          <a:p>
            <a:fld id="{2CD7504C-5D33-43E3-B7BE-2EA6468F9BBD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44450" y="1543050"/>
            <a:ext cx="7404100" cy="4165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2911" tIns="31455" rIns="62911" bIns="3145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5940742"/>
            <a:ext cx="5852160" cy="4860608"/>
          </a:xfrm>
          <a:prstGeom prst="rect">
            <a:avLst/>
          </a:prstGeom>
        </p:spPr>
        <p:txBody>
          <a:bodyPr vert="horz" lIns="62911" tIns="31455" rIns="62911" bIns="3145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726109"/>
            <a:ext cx="3169920" cy="618291"/>
          </a:xfrm>
          <a:prstGeom prst="rect">
            <a:avLst/>
          </a:prstGeom>
        </p:spPr>
        <p:txBody>
          <a:bodyPr vert="horz" lIns="62911" tIns="31455" rIns="62911" bIns="31455" rtlCol="0" anchor="b"/>
          <a:lstStyle>
            <a:lvl1pPr algn="l">
              <a:defRPr sz="8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4151" y="11726109"/>
            <a:ext cx="3169920" cy="618291"/>
          </a:xfrm>
          <a:prstGeom prst="rect">
            <a:avLst/>
          </a:prstGeom>
        </p:spPr>
        <p:txBody>
          <a:bodyPr vert="horz" lIns="62911" tIns="31455" rIns="62911" bIns="31455" rtlCol="0" anchor="b"/>
          <a:lstStyle>
            <a:lvl1pPr algn="r">
              <a:defRPr sz="800"/>
            </a:lvl1pPr>
          </a:lstStyle>
          <a:p>
            <a:fld id="{A99E82E9-E50B-46B8-B786-CC93035EE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176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D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2" name="그룹 1002"/>
          <p:cNvGrpSpPr/>
          <p:nvPr/>
        </p:nvGrpSpPr>
        <p:grpSpPr>
          <a:xfrm>
            <a:off x="590476" y="478164"/>
            <a:ext cx="2705861" cy="57143"/>
            <a:chOff x="590476" y="478164"/>
            <a:chExt cx="2705861" cy="5714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0476" y="478164"/>
              <a:ext cx="2705861" cy="57143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3470323" y="478164"/>
            <a:ext cx="2705861" cy="57143"/>
            <a:chOff x="3470323" y="478164"/>
            <a:chExt cx="2705861" cy="57143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70323" y="478164"/>
              <a:ext cx="2705861" cy="57143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6350170" y="478164"/>
            <a:ext cx="2705861" cy="57143"/>
            <a:chOff x="6350170" y="478164"/>
            <a:chExt cx="2705861" cy="57143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50170" y="478164"/>
              <a:ext cx="2705861" cy="57143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9230016" y="478164"/>
            <a:ext cx="2705861" cy="57143"/>
            <a:chOff x="9230016" y="478164"/>
            <a:chExt cx="2705861" cy="57143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30016" y="478164"/>
              <a:ext cx="2705861" cy="57143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2109863" y="478164"/>
            <a:ext cx="2705861" cy="57143"/>
            <a:chOff x="12109863" y="478164"/>
            <a:chExt cx="2705861" cy="57143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09863" y="478164"/>
              <a:ext cx="2705861" cy="57143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989710" y="478164"/>
            <a:ext cx="2705861" cy="57143"/>
            <a:chOff x="14989710" y="478164"/>
            <a:chExt cx="2705861" cy="57143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989710" y="478164"/>
              <a:ext cx="2705861" cy="57143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DBA7A3C-7F76-45DE-9CE7-A0917D485BD8}"/>
              </a:ext>
            </a:extLst>
          </p:cNvPr>
          <p:cNvSpPr txBox="1"/>
          <p:nvPr/>
        </p:nvSpPr>
        <p:spPr>
          <a:xfrm>
            <a:off x="620607" y="876300"/>
            <a:ext cx="170749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solidFill>
                  <a:schemeClr val="bg1"/>
                </a:solidFill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Shifts in health expenditure over the period </a:t>
            </a:r>
            <a:r>
              <a:rPr lang="en-US" sz="4000" dirty="0">
                <a:solidFill>
                  <a:schemeClr val="bg1"/>
                </a:solidFill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of </a:t>
            </a:r>
          </a:p>
          <a:p>
            <a:r>
              <a:rPr lang="en-US" sz="4000" dirty="0">
                <a:solidFill>
                  <a:schemeClr val="bg1"/>
                </a:solidFill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pre- and post-COVID-19 pandemic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31A09B4-C052-4396-BA35-F9395FC0BF94}"/>
              </a:ext>
            </a:extLst>
          </p:cNvPr>
          <p:cNvSpPr txBox="1"/>
          <p:nvPr/>
        </p:nvSpPr>
        <p:spPr>
          <a:xfrm>
            <a:off x="690364" y="8039100"/>
            <a:ext cx="11140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Dr. Jihwan Kim, </a:t>
            </a:r>
          </a:p>
          <a:p>
            <a:r>
              <a:rPr lang="en-US" altLang="ko-KR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Assistant Professor in Urban Economics and Data Science,</a:t>
            </a:r>
          </a:p>
          <a:p>
            <a:r>
              <a:rPr lang="en-US" altLang="ko-KR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College of Business and Economics, Hanyang University ERICA</a:t>
            </a:r>
          </a:p>
        </p:txBody>
      </p:sp>
    </p:spTree>
    <p:extLst>
      <p:ext uri="{BB962C8B-B14F-4D97-AF65-F5344CB8AC3E}">
        <p14:creationId xmlns:p14="http://schemas.microsoft.com/office/powerpoint/2010/main" val="197619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D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DF8F07-A696-4AC1-BC87-8FBA13F6230A}"/>
              </a:ext>
            </a:extLst>
          </p:cNvPr>
          <p:cNvSpPr txBox="1"/>
          <p:nvPr/>
        </p:nvSpPr>
        <p:spPr>
          <a:xfrm>
            <a:off x="685800" y="1451638"/>
            <a:ext cx="16840200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3000" dirty="0">
                <a:solidFill>
                  <a:schemeClr val="accent1">
                    <a:lumMod val="40000"/>
                    <a:lumOff val="60000"/>
                  </a:schemeClr>
                </a:solidFill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Shifts in health expenditures during the period of pre- and post-COVID-19 pandemic </a:t>
            </a:r>
          </a:p>
          <a:p>
            <a:endParaRPr lang="en-US" altLang="ko-KR" sz="3000" dirty="0">
              <a:solidFill>
                <a:schemeClr val="bg1"/>
              </a:solidFill>
              <a:latin typeface="Pretendard SemiBold" panose="02000703000000020004" pitchFamily="50" charset="-127"/>
              <a:ea typeface="Pretendard SemiBold" panose="02000703000000020004" pitchFamily="50" charset="-127"/>
              <a:cs typeface="Pretendard SemiBold" panose="02000703000000020004" pitchFamily="50" charset="-127"/>
            </a:endParaRPr>
          </a:p>
        </p:txBody>
      </p:sp>
      <p:grpSp>
        <p:nvGrpSpPr>
          <p:cNvPr id="3" name="그룹 1002">
            <a:extLst>
              <a:ext uri="{FF2B5EF4-FFF2-40B4-BE49-F238E27FC236}">
                <a16:creationId xmlns:a16="http://schemas.microsoft.com/office/drawing/2014/main" id="{E9AD98AA-11BC-46D3-B9F3-D89F9B8AD912}"/>
              </a:ext>
            </a:extLst>
          </p:cNvPr>
          <p:cNvGrpSpPr/>
          <p:nvPr/>
        </p:nvGrpSpPr>
        <p:grpSpPr>
          <a:xfrm>
            <a:off x="590476" y="478164"/>
            <a:ext cx="2705861" cy="57143"/>
            <a:chOff x="590476" y="478164"/>
            <a:chExt cx="2705861" cy="57143"/>
          </a:xfrm>
        </p:grpSpPr>
        <p:pic>
          <p:nvPicPr>
            <p:cNvPr id="4" name="Object 8">
              <a:extLst>
                <a:ext uri="{FF2B5EF4-FFF2-40B4-BE49-F238E27FC236}">
                  <a16:creationId xmlns:a16="http://schemas.microsoft.com/office/drawing/2014/main" id="{2EE5218C-BA29-446C-B5F6-8D1BE9128B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0476" y="478164"/>
              <a:ext cx="2705861" cy="57143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9F48C93-B39F-A2E6-E6F6-7F3A26A486B3}"/>
              </a:ext>
            </a:extLst>
          </p:cNvPr>
          <p:cNvSpPr txBox="1"/>
          <p:nvPr/>
        </p:nvSpPr>
        <p:spPr>
          <a:xfrm>
            <a:off x="494438" y="569038"/>
            <a:ext cx="3010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Exploratory</a:t>
            </a:r>
            <a:r>
              <a:rPr lang="ko-KR" alt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</a:t>
            </a:r>
            <a:r>
              <a:rPr lang="en-US" altLang="ko-KR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Data</a:t>
            </a:r>
            <a:r>
              <a:rPr lang="ko-KR" alt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</a:t>
            </a:r>
            <a:r>
              <a:rPr lang="en-US" altLang="ko-KR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Analysis</a:t>
            </a:r>
            <a:endParaRPr lang="en-US" sz="1600" dirty="0">
              <a:solidFill>
                <a:schemeClr val="accent1">
                  <a:lumMod val="20000"/>
                  <a:lumOff val="80000"/>
                </a:schemeClr>
              </a:solidFill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91988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그룹 1005">
            <a:extLst>
              <a:ext uri="{FF2B5EF4-FFF2-40B4-BE49-F238E27FC236}">
                <a16:creationId xmlns:a16="http://schemas.microsoft.com/office/drawing/2014/main" id="{810087AF-E466-47BD-B464-FB9956FDB7C0}"/>
              </a:ext>
            </a:extLst>
          </p:cNvPr>
          <p:cNvGrpSpPr/>
          <p:nvPr/>
        </p:nvGrpSpPr>
        <p:grpSpPr>
          <a:xfrm>
            <a:off x="590476" y="478164"/>
            <a:ext cx="588861" cy="57143"/>
            <a:chOff x="590476" y="478164"/>
            <a:chExt cx="588861" cy="57143"/>
          </a:xfrm>
        </p:grpSpPr>
        <p:pic>
          <p:nvPicPr>
            <p:cNvPr id="22" name="Object 15">
              <a:extLst>
                <a:ext uri="{FF2B5EF4-FFF2-40B4-BE49-F238E27FC236}">
                  <a16:creationId xmlns:a16="http://schemas.microsoft.com/office/drawing/2014/main" id="{7F0698FC-DA6C-4030-95CA-DAFDD4BB7B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0476" y="478164"/>
              <a:ext cx="588861" cy="57143"/>
            </a:xfrm>
            <a:prstGeom prst="rect">
              <a:avLst/>
            </a:prstGeom>
          </p:spPr>
        </p:pic>
      </p:grpSp>
      <p:grpSp>
        <p:nvGrpSpPr>
          <p:cNvPr id="23" name="그룹 1006">
            <a:extLst>
              <a:ext uri="{FF2B5EF4-FFF2-40B4-BE49-F238E27FC236}">
                <a16:creationId xmlns:a16="http://schemas.microsoft.com/office/drawing/2014/main" id="{F7F7E40E-B7E0-4EE8-BD14-FF94C23E277C}"/>
              </a:ext>
            </a:extLst>
          </p:cNvPr>
          <p:cNvGrpSpPr/>
          <p:nvPr/>
        </p:nvGrpSpPr>
        <p:grpSpPr>
          <a:xfrm>
            <a:off x="1296853" y="478164"/>
            <a:ext cx="16398718" cy="57143"/>
            <a:chOff x="1296853" y="478164"/>
            <a:chExt cx="16398718" cy="57143"/>
          </a:xfrm>
        </p:grpSpPr>
        <p:pic>
          <p:nvPicPr>
            <p:cNvPr id="24" name="Object 18">
              <a:extLst>
                <a:ext uri="{FF2B5EF4-FFF2-40B4-BE49-F238E27FC236}">
                  <a16:creationId xmlns:a16="http://schemas.microsoft.com/office/drawing/2014/main" id="{19EC472E-A18C-46F1-A8A3-4EA52DAB95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96853" y="478164"/>
              <a:ext cx="16398718" cy="57143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EE4FCCC-CF9B-414F-9E18-0E3278E09405}"/>
              </a:ext>
            </a:extLst>
          </p:cNvPr>
          <p:cNvSpPr txBox="1"/>
          <p:nvPr/>
        </p:nvSpPr>
        <p:spPr>
          <a:xfrm>
            <a:off x="550608" y="569897"/>
            <a:ext cx="4402392" cy="350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Exploratory Data Analysis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4695E6-5185-AA37-5C3B-D577EDE5B910}"/>
              </a:ext>
            </a:extLst>
          </p:cNvPr>
          <p:cNvSpPr txBox="1"/>
          <p:nvPr/>
        </p:nvSpPr>
        <p:spPr>
          <a:xfrm>
            <a:off x="685800" y="1451638"/>
            <a:ext cx="16840200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3000" dirty="0">
                <a:solidFill>
                  <a:schemeClr val="tx2">
                    <a:lumMod val="75000"/>
                  </a:schemeClr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Health spendings significantly dropped and have not recovered from the COVID-19 shock, even though total expenditures have gradually been growing over the period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2150AB-3892-1164-B653-81AC27DE61BB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9596890" y="4356339"/>
            <a:ext cx="7315200" cy="53591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20C864-D628-DEC5-C836-361BC1D8B953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375912" y="4385835"/>
            <a:ext cx="7315200" cy="53591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90C3E8-3E06-1A85-9827-02B9366BEF77}"/>
              </a:ext>
            </a:extLst>
          </p:cNvPr>
          <p:cNvSpPr txBox="1"/>
          <p:nvPr/>
        </p:nvSpPr>
        <p:spPr>
          <a:xfrm>
            <a:off x="8610600" y="8525796"/>
            <a:ext cx="1296972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500" dirty="0">
                <a:solidFill>
                  <a:prstClr val="black">
                    <a:lumMod val="50000"/>
                    <a:lumOff val="50000"/>
                  </a:prst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Top</a:t>
            </a:r>
            <a:r>
              <a:rPr lang="ko-KR" altLang="en-US" sz="1500" dirty="0">
                <a:solidFill>
                  <a:prstClr val="black">
                    <a:lumMod val="50000"/>
                    <a:lumOff val="50000"/>
                  </a:prst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</a:t>
            </a:r>
            <a:r>
              <a:rPr lang="en-US" altLang="ko-KR" sz="1500" dirty="0">
                <a:solidFill>
                  <a:prstClr val="black">
                    <a:lumMod val="50000"/>
                    <a:lumOff val="50000"/>
                  </a:prst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10%</a:t>
            </a:r>
          </a:p>
          <a:p>
            <a:pPr>
              <a:defRPr/>
            </a:pPr>
            <a:r>
              <a:rPr lang="en-US" altLang="ko-KR" sz="1500" dirty="0">
                <a:solidFill>
                  <a:prstClr val="black">
                    <a:lumMod val="50000"/>
                    <a:lumOff val="50000"/>
                  </a:prst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Top</a:t>
            </a:r>
            <a:r>
              <a:rPr lang="ko-KR" altLang="en-US" sz="1500" dirty="0">
                <a:solidFill>
                  <a:prstClr val="black">
                    <a:lumMod val="50000"/>
                    <a:lumOff val="50000"/>
                  </a:prst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</a:t>
            </a:r>
            <a:r>
              <a:rPr lang="en-US" altLang="ko-KR" sz="1500" dirty="0">
                <a:solidFill>
                  <a:prstClr val="black">
                    <a:lumMod val="50000"/>
                    <a:lumOff val="50000"/>
                  </a:prst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25%</a:t>
            </a:r>
          </a:p>
          <a:p>
            <a:pPr>
              <a:defRPr/>
            </a:pPr>
            <a:r>
              <a:rPr lang="en-US" altLang="ko-KR" sz="1500" dirty="0">
                <a:solidFill>
                  <a:prstClr val="black">
                    <a:lumMod val="50000"/>
                    <a:lumOff val="50000"/>
                  </a:prst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Top</a:t>
            </a:r>
            <a:r>
              <a:rPr lang="ko-KR" altLang="en-US" sz="1500" dirty="0">
                <a:solidFill>
                  <a:prstClr val="black">
                    <a:lumMod val="50000"/>
                    <a:lumOff val="50000"/>
                  </a:prst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</a:t>
            </a:r>
            <a:r>
              <a:rPr lang="en-US" altLang="ko-KR" sz="1500" dirty="0">
                <a:solidFill>
                  <a:prstClr val="black">
                    <a:lumMod val="50000"/>
                    <a:lumOff val="50000"/>
                  </a:prst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50%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65EB7A-C707-B511-F28E-BC96DEE63A11}"/>
              </a:ext>
            </a:extLst>
          </p:cNvPr>
          <p:cNvSpPr txBox="1"/>
          <p:nvPr/>
        </p:nvSpPr>
        <p:spPr>
          <a:xfrm>
            <a:off x="16838628" y="8520174"/>
            <a:ext cx="1296972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500" dirty="0">
                <a:solidFill>
                  <a:prstClr val="black">
                    <a:lumMod val="50000"/>
                    <a:lumOff val="50000"/>
                  </a:prst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Top</a:t>
            </a:r>
            <a:r>
              <a:rPr lang="ko-KR" altLang="en-US" sz="1500" dirty="0">
                <a:solidFill>
                  <a:prstClr val="black">
                    <a:lumMod val="50000"/>
                    <a:lumOff val="50000"/>
                  </a:prst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</a:t>
            </a:r>
            <a:r>
              <a:rPr lang="en-US" altLang="ko-KR" sz="1500" dirty="0">
                <a:solidFill>
                  <a:prstClr val="black">
                    <a:lumMod val="50000"/>
                    <a:lumOff val="50000"/>
                  </a:prst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10%</a:t>
            </a:r>
            <a:r>
              <a:rPr lang="ko-KR" altLang="en-US" sz="1500" dirty="0">
                <a:solidFill>
                  <a:prstClr val="black">
                    <a:lumMod val="50000"/>
                    <a:lumOff val="50000"/>
                  </a:prst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</a:t>
            </a:r>
            <a:endParaRPr lang="en-US" altLang="ko-KR" sz="1500" dirty="0">
              <a:solidFill>
                <a:prstClr val="black">
                  <a:lumMod val="50000"/>
                  <a:lumOff val="50000"/>
                </a:prstClr>
              </a:solidFill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>
              <a:defRPr/>
            </a:pPr>
            <a:r>
              <a:rPr lang="en-US" altLang="ko-KR" sz="1500" dirty="0">
                <a:solidFill>
                  <a:prstClr val="black">
                    <a:lumMod val="50000"/>
                    <a:lumOff val="50000"/>
                  </a:prst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Top 25%</a:t>
            </a:r>
          </a:p>
          <a:p>
            <a:pPr>
              <a:defRPr/>
            </a:pPr>
            <a:r>
              <a:rPr lang="en-US" altLang="ko-KR" sz="1500" dirty="0">
                <a:solidFill>
                  <a:prstClr val="black">
                    <a:lumMod val="50000"/>
                    <a:lumOff val="50000"/>
                  </a:prst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Top</a:t>
            </a:r>
            <a:r>
              <a:rPr lang="ko-KR" altLang="en-US" sz="1500" dirty="0">
                <a:solidFill>
                  <a:prstClr val="black">
                    <a:lumMod val="50000"/>
                    <a:lumOff val="50000"/>
                  </a:prst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</a:t>
            </a:r>
            <a:r>
              <a:rPr lang="en-US" altLang="ko-KR" sz="1500" dirty="0">
                <a:solidFill>
                  <a:prstClr val="black">
                    <a:lumMod val="50000"/>
                    <a:lumOff val="50000"/>
                  </a:prst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50%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EAE7EA-69D5-0EF9-8B42-3ADCAF2A12A2}"/>
              </a:ext>
            </a:extLst>
          </p:cNvPr>
          <p:cNvSpPr/>
          <p:nvPr/>
        </p:nvSpPr>
        <p:spPr>
          <a:xfrm>
            <a:off x="5744496" y="4197144"/>
            <a:ext cx="2286000" cy="5213556"/>
          </a:xfrm>
          <a:prstGeom prst="rect">
            <a:avLst/>
          </a:prstGeom>
          <a:solidFill>
            <a:schemeClr val="tx1">
              <a:lumMod val="75000"/>
              <a:lumOff val="2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F3DA3-2168-5F28-D645-F52FCFF7307A}"/>
              </a:ext>
            </a:extLst>
          </p:cNvPr>
          <p:cNvSpPr/>
          <p:nvPr/>
        </p:nvSpPr>
        <p:spPr>
          <a:xfrm>
            <a:off x="13970952" y="4197144"/>
            <a:ext cx="2286000" cy="5184060"/>
          </a:xfrm>
          <a:prstGeom prst="rect">
            <a:avLst/>
          </a:prstGeom>
          <a:solidFill>
            <a:schemeClr val="tx1">
              <a:lumMod val="75000"/>
              <a:lumOff val="2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542A5B4-EA00-BA9D-2FFF-1303FB286E3B}"/>
              </a:ext>
            </a:extLst>
          </p:cNvPr>
          <p:cNvCxnSpPr>
            <a:cxnSpLocks/>
          </p:cNvCxnSpPr>
          <p:nvPr/>
        </p:nvCxnSpPr>
        <p:spPr>
          <a:xfrm flipV="1">
            <a:off x="2438400" y="4197144"/>
            <a:ext cx="5592096" cy="1555956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3C58A00-315A-C51B-AEEC-D911BA0ADBDF}"/>
              </a:ext>
            </a:extLst>
          </p:cNvPr>
          <p:cNvCxnSpPr>
            <a:cxnSpLocks/>
          </p:cNvCxnSpPr>
          <p:nvPr/>
        </p:nvCxnSpPr>
        <p:spPr>
          <a:xfrm>
            <a:off x="13440696" y="4371087"/>
            <a:ext cx="2845752" cy="698344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01772AF-4417-F642-3766-96A71B8F1A4D}"/>
              </a:ext>
            </a:extLst>
          </p:cNvPr>
          <p:cNvCxnSpPr>
            <a:cxnSpLocks/>
          </p:cNvCxnSpPr>
          <p:nvPr/>
        </p:nvCxnSpPr>
        <p:spPr>
          <a:xfrm flipV="1">
            <a:off x="10972800" y="4385014"/>
            <a:ext cx="2438400" cy="1368086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01A6127-E18F-D825-8090-E32A67DA98AD}"/>
              </a:ext>
            </a:extLst>
          </p:cNvPr>
          <p:cNvSpPr txBox="1"/>
          <p:nvPr/>
        </p:nvSpPr>
        <p:spPr>
          <a:xfrm>
            <a:off x="1410324" y="3589258"/>
            <a:ext cx="38143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Total</a:t>
            </a:r>
            <a:r>
              <a:rPr lang="ko-KR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 </a:t>
            </a:r>
            <a:r>
              <a:rPr lang="en-US" altLang="ko-K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Expenditures</a:t>
            </a:r>
            <a:r>
              <a:rPr lang="ko-KR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 </a:t>
            </a:r>
            <a:r>
              <a:rPr lang="en-US" altLang="ko-K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(KRW)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A0FCE2-EED2-D0A7-45B8-B90C071F0BB1}"/>
              </a:ext>
            </a:extLst>
          </p:cNvPr>
          <p:cNvSpPr txBox="1"/>
          <p:nvPr/>
        </p:nvSpPr>
        <p:spPr>
          <a:xfrm>
            <a:off x="9596887" y="3589258"/>
            <a:ext cx="38143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Health Expenditures (KRW)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202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그룹 1005">
            <a:extLst>
              <a:ext uri="{FF2B5EF4-FFF2-40B4-BE49-F238E27FC236}">
                <a16:creationId xmlns:a16="http://schemas.microsoft.com/office/drawing/2014/main" id="{810087AF-E466-47BD-B464-FB9956FDB7C0}"/>
              </a:ext>
            </a:extLst>
          </p:cNvPr>
          <p:cNvGrpSpPr/>
          <p:nvPr/>
        </p:nvGrpSpPr>
        <p:grpSpPr>
          <a:xfrm>
            <a:off x="590476" y="478164"/>
            <a:ext cx="588861" cy="57143"/>
            <a:chOff x="590476" y="478164"/>
            <a:chExt cx="588861" cy="57143"/>
          </a:xfrm>
        </p:grpSpPr>
        <p:pic>
          <p:nvPicPr>
            <p:cNvPr id="22" name="Object 15">
              <a:extLst>
                <a:ext uri="{FF2B5EF4-FFF2-40B4-BE49-F238E27FC236}">
                  <a16:creationId xmlns:a16="http://schemas.microsoft.com/office/drawing/2014/main" id="{7F0698FC-DA6C-4030-95CA-DAFDD4BB7B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0476" y="478164"/>
              <a:ext cx="588861" cy="57143"/>
            </a:xfrm>
            <a:prstGeom prst="rect">
              <a:avLst/>
            </a:prstGeom>
          </p:spPr>
        </p:pic>
      </p:grpSp>
      <p:grpSp>
        <p:nvGrpSpPr>
          <p:cNvPr id="23" name="그룹 1006">
            <a:extLst>
              <a:ext uri="{FF2B5EF4-FFF2-40B4-BE49-F238E27FC236}">
                <a16:creationId xmlns:a16="http://schemas.microsoft.com/office/drawing/2014/main" id="{F7F7E40E-B7E0-4EE8-BD14-FF94C23E277C}"/>
              </a:ext>
            </a:extLst>
          </p:cNvPr>
          <p:cNvGrpSpPr/>
          <p:nvPr/>
        </p:nvGrpSpPr>
        <p:grpSpPr>
          <a:xfrm>
            <a:off x="1296853" y="478164"/>
            <a:ext cx="16398718" cy="57143"/>
            <a:chOff x="1296853" y="478164"/>
            <a:chExt cx="16398718" cy="57143"/>
          </a:xfrm>
        </p:grpSpPr>
        <p:pic>
          <p:nvPicPr>
            <p:cNvPr id="24" name="Object 18">
              <a:extLst>
                <a:ext uri="{FF2B5EF4-FFF2-40B4-BE49-F238E27FC236}">
                  <a16:creationId xmlns:a16="http://schemas.microsoft.com/office/drawing/2014/main" id="{19EC472E-A18C-46F1-A8A3-4EA52DAB95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96853" y="478164"/>
              <a:ext cx="16398718" cy="57143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EE4FCCC-CF9B-414F-9E18-0E3278E09405}"/>
              </a:ext>
            </a:extLst>
          </p:cNvPr>
          <p:cNvSpPr txBox="1"/>
          <p:nvPr/>
        </p:nvSpPr>
        <p:spPr>
          <a:xfrm>
            <a:off x="550608" y="569897"/>
            <a:ext cx="4402392" cy="350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Exploratory Data Analysis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4695E6-5185-AA37-5C3B-D577EDE5B910}"/>
              </a:ext>
            </a:extLst>
          </p:cNvPr>
          <p:cNvSpPr txBox="1"/>
          <p:nvPr/>
        </p:nvSpPr>
        <p:spPr>
          <a:xfrm>
            <a:off x="685800" y="1451638"/>
            <a:ext cx="16840200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3000" dirty="0">
                <a:solidFill>
                  <a:schemeClr val="tx2">
                    <a:lumMod val="75000"/>
                  </a:schemeClr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[Shifts by Sex] since the emergence of COVID-19, the gap between male and female health spending has noticeably been alleviated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67A69A-0A1B-6ED7-C91E-E1B3221DB6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6948" y="3162300"/>
            <a:ext cx="10451817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FEA7B2D-62F2-DBEA-FB07-2B37C1DDFDEE}"/>
              </a:ext>
            </a:extLst>
          </p:cNvPr>
          <p:cNvSpPr txBox="1"/>
          <p:nvPr/>
        </p:nvSpPr>
        <p:spPr>
          <a:xfrm>
            <a:off x="14339269" y="8980591"/>
            <a:ext cx="129697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500" dirty="0">
                <a:solidFill>
                  <a:prstClr val="black">
                    <a:lumMod val="50000"/>
                    <a:lumOff val="50000"/>
                  </a:prst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Male</a:t>
            </a:r>
          </a:p>
          <a:p>
            <a:pPr>
              <a:defRPr/>
            </a:pPr>
            <a:r>
              <a:rPr lang="en-US" altLang="ko-KR" sz="1500" dirty="0">
                <a:solidFill>
                  <a:prstClr val="black">
                    <a:lumMod val="50000"/>
                    <a:lumOff val="50000"/>
                  </a:prst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Female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200B26-3692-6BCF-EC57-4CB4C675D4C4}"/>
              </a:ext>
            </a:extLst>
          </p:cNvPr>
          <p:cNvSpPr txBox="1"/>
          <p:nvPr/>
        </p:nvSpPr>
        <p:spPr>
          <a:xfrm>
            <a:off x="2590800" y="5858796"/>
            <a:ext cx="12969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500" dirty="0">
                <a:solidFill>
                  <a:prstClr val="black">
                    <a:lumMod val="50000"/>
                    <a:lumOff val="50000"/>
                  </a:prst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Monthly</a:t>
            </a:r>
          </a:p>
          <a:p>
            <a:pPr>
              <a:defRPr/>
            </a:pPr>
            <a:r>
              <a:rPr lang="en-US" altLang="ko-KR" sz="1500" dirty="0">
                <a:solidFill>
                  <a:prstClr val="black">
                    <a:lumMod val="50000"/>
                    <a:lumOff val="50000"/>
                  </a:prst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Health</a:t>
            </a:r>
          </a:p>
          <a:p>
            <a:pPr>
              <a:defRPr/>
            </a:pPr>
            <a:r>
              <a:rPr lang="en-US" altLang="ko-KR" sz="1500" dirty="0">
                <a:solidFill>
                  <a:prstClr val="black">
                    <a:lumMod val="50000"/>
                    <a:lumOff val="50000"/>
                  </a:prst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Spending</a:t>
            </a:r>
          </a:p>
          <a:p>
            <a:pPr>
              <a:defRPr/>
            </a:pPr>
            <a:r>
              <a:rPr lang="en-US" altLang="ko-KR" sz="1500" dirty="0">
                <a:solidFill>
                  <a:prstClr val="black">
                    <a:lumMod val="50000"/>
                    <a:lumOff val="50000"/>
                  </a:prst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(KRW)</a:t>
            </a:r>
          </a:p>
        </p:txBody>
      </p:sp>
    </p:spTree>
    <p:extLst>
      <p:ext uri="{BB962C8B-B14F-4D97-AF65-F5344CB8AC3E}">
        <p14:creationId xmlns:p14="http://schemas.microsoft.com/office/powerpoint/2010/main" val="776627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그룹 1005">
            <a:extLst>
              <a:ext uri="{FF2B5EF4-FFF2-40B4-BE49-F238E27FC236}">
                <a16:creationId xmlns:a16="http://schemas.microsoft.com/office/drawing/2014/main" id="{810087AF-E466-47BD-B464-FB9956FDB7C0}"/>
              </a:ext>
            </a:extLst>
          </p:cNvPr>
          <p:cNvGrpSpPr/>
          <p:nvPr/>
        </p:nvGrpSpPr>
        <p:grpSpPr>
          <a:xfrm>
            <a:off x="590476" y="478164"/>
            <a:ext cx="588861" cy="57143"/>
            <a:chOff x="590476" y="478164"/>
            <a:chExt cx="588861" cy="57143"/>
          </a:xfrm>
        </p:grpSpPr>
        <p:pic>
          <p:nvPicPr>
            <p:cNvPr id="22" name="Object 15">
              <a:extLst>
                <a:ext uri="{FF2B5EF4-FFF2-40B4-BE49-F238E27FC236}">
                  <a16:creationId xmlns:a16="http://schemas.microsoft.com/office/drawing/2014/main" id="{7F0698FC-DA6C-4030-95CA-DAFDD4BB7B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0476" y="478164"/>
              <a:ext cx="588861" cy="57143"/>
            </a:xfrm>
            <a:prstGeom prst="rect">
              <a:avLst/>
            </a:prstGeom>
          </p:spPr>
        </p:pic>
      </p:grpSp>
      <p:grpSp>
        <p:nvGrpSpPr>
          <p:cNvPr id="23" name="그룹 1006">
            <a:extLst>
              <a:ext uri="{FF2B5EF4-FFF2-40B4-BE49-F238E27FC236}">
                <a16:creationId xmlns:a16="http://schemas.microsoft.com/office/drawing/2014/main" id="{F7F7E40E-B7E0-4EE8-BD14-FF94C23E277C}"/>
              </a:ext>
            </a:extLst>
          </p:cNvPr>
          <p:cNvGrpSpPr/>
          <p:nvPr/>
        </p:nvGrpSpPr>
        <p:grpSpPr>
          <a:xfrm>
            <a:off x="1296853" y="478164"/>
            <a:ext cx="16398718" cy="57143"/>
            <a:chOff x="1296853" y="478164"/>
            <a:chExt cx="16398718" cy="57143"/>
          </a:xfrm>
        </p:grpSpPr>
        <p:pic>
          <p:nvPicPr>
            <p:cNvPr id="24" name="Object 18">
              <a:extLst>
                <a:ext uri="{FF2B5EF4-FFF2-40B4-BE49-F238E27FC236}">
                  <a16:creationId xmlns:a16="http://schemas.microsoft.com/office/drawing/2014/main" id="{19EC472E-A18C-46F1-A8A3-4EA52DAB95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96853" y="478164"/>
              <a:ext cx="16398718" cy="57143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EE4FCCC-CF9B-414F-9E18-0E3278E09405}"/>
              </a:ext>
            </a:extLst>
          </p:cNvPr>
          <p:cNvSpPr txBox="1"/>
          <p:nvPr/>
        </p:nvSpPr>
        <p:spPr>
          <a:xfrm>
            <a:off x="550608" y="569897"/>
            <a:ext cx="4402392" cy="350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Exploratory Data Analysis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4695E6-5185-AA37-5C3B-D577EDE5B910}"/>
              </a:ext>
            </a:extLst>
          </p:cNvPr>
          <p:cNvSpPr txBox="1"/>
          <p:nvPr/>
        </p:nvSpPr>
        <p:spPr>
          <a:xfrm>
            <a:off x="685800" y="1451638"/>
            <a:ext cx="16840200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3000" dirty="0">
                <a:solidFill>
                  <a:schemeClr val="tx2">
                    <a:lumMod val="75000"/>
                  </a:schemeClr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[Shifts by Age] since the second half of 2019, relative to the age group of 60s+, </a:t>
            </a:r>
          </a:p>
          <a:p>
            <a:r>
              <a:rPr lang="en-US" altLang="ko-KR" sz="3000" dirty="0">
                <a:solidFill>
                  <a:schemeClr val="tx2">
                    <a:lumMod val="75000"/>
                  </a:schemeClr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the age groups of 40s and 50s has significantly increased health spending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200B26-3692-6BCF-EC57-4CB4C675D4C4}"/>
              </a:ext>
            </a:extLst>
          </p:cNvPr>
          <p:cNvSpPr txBox="1"/>
          <p:nvPr/>
        </p:nvSpPr>
        <p:spPr>
          <a:xfrm>
            <a:off x="2590800" y="5858796"/>
            <a:ext cx="12969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500" dirty="0">
                <a:solidFill>
                  <a:prstClr val="black">
                    <a:lumMod val="50000"/>
                    <a:lumOff val="50000"/>
                  </a:prst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Monthly</a:t>
            </a:r>
          </a:p>
          <a:p>
            <a:pPr>
              <a:defRPr/>
            </a:pPr>
            <a:r>
              <a:rPr lang="en-US" altLang="ko-KR" sz="1500" dirty="0">
                <a:solidFill>
                  <a:prstClr val="black">
                    <a:lumMod val="50000"/>
                    <a:lumOff val="50000"/>
                  </a:prst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Health</a:t>
            </a:r>
          </a:p>
          <a:p>
            <a:pPr>
              <a:defRPr/>
            </a:pPr>
            <a:r>
              <a:rPr lang="en-US" altLang="ko-KR" sz="1500" dirty="0">
                <a:solidFill>
                  <a:prstClr val="black">
                    <a:lumMod val="50000"/>
                    <a:lumOff val="50000"/>
                  </a:prst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Spending</a:t>
            </a:r>
          </a:p>
          <a:p>
            <a:pPr>
              <a:defRPr/>
            </a:pPr>
            <a:r>
              <a:rPr lang="en-US" altLang="ko-KR" sz="1500" dirty="0">
                <a:solidFill>
                  <a:prstClr val="black">
                    <a:lumMod val="50000"/>
                    <a:lumOff val="50000"/>
                  </a:prst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(KRW)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E5E7DB-841B-E9EF-8178-A950715A30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981" y="3131820"/>
            <a:ext cx="1048823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BEBD5F-6D2A-F075-B690-9BF78564C261}"/>
              </a:ext>
            </a:extLst>
          </p:cNvPr>
          <p:cNvSpPr txBox="1"/>
          <p:nvPr/>
        </p:nvSpPr>
        <p:spPr>
          <a:xfrm>
            <a:off x="14339269" y="8220996"/>
            <a:ext cx="1296972" cy="1308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500" dirty="0">
                <a:solidFill>
                  <a:prstClr val="black">
                    <a:lumMod val="50000"/>
                    <a:lumOff val="50000"/>
                  </a:prst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20s</a:t>
            </a:r>
          </a:p>
          <a:p>
            <a:pPr>
              <a:defRPr/>
            </a:pPr>
            <a:endParaRPr lang="en-US" altLang="ko-KR" sz="100" dirty="0">
              <a:solidFill>
                <a:prstClr val="black">
                  <a:lumMod val="50000"/>
                  <a:lumOff val="50000"/>
                </a:prstClr>
              </a:solidFill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>
              <a:defRPr/>
            </a:pPr>
            <a:r>
              <a:rPr lang="en-US" altLang="ko-KR" sz="1500" dirty="0">
                <a:solidFill>
                  <a:prstClr val="black">
                    <a:lumMod val="50000"/>
                    <a:lumOff val="50000"/>
                  </a:prst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30s</a:t>
            </a:r>
          </a:p>
          <a:p>
            <a:pPr>
              <a:defRPr/>
            </a:pPr>
            <a:endParaRPr lang="en-US" altLang="ko-KR" sz="100" dirty="0">
              <a:solidFill>
                <a:prstClr val="black">
                  <a:lumMod val="50000"/>
                  <a:lumOff val="50000"/>
                </a:prstClr>
              </a:solidFill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>
              <a:defRPr/>
            </a:pPr>
            <a:r>
              <a:rPr lang="en-US" altLang="ko-KR" sz="1500" dirty="0">
                <a:solidFill>
                  <a:prstClr val="black">
                    <a:lumMod val="50000"/>
                    <a:lumOff val="50000"/>
                  </a:prst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40s</a:t>
            </a:r>
          </a:p>
          <a:p>
            <a:pPr>
              <a:defRPr/>
            </a:pPr>
            <a:endParaRPr lang="en-US" altLang="ko-KR" sz="100" dirty="0">
              <a:solidFill>
                <a:prstClr val="black">
                  <a:lumMod val="50000"/>
                  <a:lumOff val="50000"/>
                </a:prstClr>
              </a:solidFill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>
              <a:defRPr/>
            </a:pPr>
            <a:r>
              <a:rPr lang="en-US" altLang="ko-KR" sz="1500" dirty="0">
                <a:solidFill>
                  <a:prstClr val="black">
                    <a:lumMod val="50000"/>
                    <a:lumOff val="50000"/>
                  </a:prst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50s</a:t>
            </a:r>
          </a:p>
          <a:p>
            <a:pPr>
              <a:defRPr/>
            </a:pPr>
            <a:endParaRPr lang="en-US" altLang="ko-KR" sz="100" dirty="0">
              <a:solidFill>
                <a:prstClr val="black">
                  <a:lumMod val="50000"/>
                  <a:lumOff val="50000"/>
                </a:prstClr>
              </a:solidFill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>
              <a:defRPr/>
            </a:pPr>
            <a:r>
              <a:rPr lang="en-US" altLang="ko-KR" sz="1500" dirty="0">
                <a:solidFill>
                  <a:prstClr val="black">
                    <a:lumMod val="50000"/>
                    <a:lumOff val="50000"/>
                  </a:prst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60s+</a:t>
            </a:r>
          </a:p>
        </p:txBody>
      </p:sp>
    </p:spTree>
    <p:extLst>
      <p:ext uri="{BB962C8B-B14F-4D97-AF65-F5344CB8AC3E}">
        <p14:creationId xmlns:p14="http://schemas.microsoft.com/office/powerpoint/2010/main" val="1558029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그룹 1005">
            <a:extLst>
              <a:ext uri="{FF2B5EF4-FFF2-40B4-BE49-F238E27FC236}">
                <a16:creationId xmlns:a16="http://schemas.microsoft.com/office/drawing/2014/main" id="{810087AF-E466-47BD-B464-FB9956FDB7C0}"/>
              </a:ext>
            </a:extLst>
          </p:cNvPr>
          <p:cNvGrpSpPr/>
          <p:nvPr/>
        </p:nvGrpSpPr>
        <p:grpSpPr>
          <a:xfrm>
            <a:off x="590476" y="478164"/>
            <a:ext cx="588861" cy="57143"/>
            <a:chOff x="590476" y="478164"/>
            <a:chExt cx="588861" cy="57143"/>
          </a:xfrm>
        </p:grpSpPr>
        <p:pic>
          <p:nvPicPr>
            <p:cNvPr id="22" name="Object 15">
              <a:extLst>
                <a:ext uri="{FF2B5EF4-FFF2-40B4-BE49-F238E27FC236}">
                  <a16:creationId xmlns:a16="http://schemas.microsoft.com/office/drawing/2014/main" id="{7F0698FC-DA6C-4030-95CA-DAFDD4BB7B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0476" y="478164"/>
              <a:ext cx="588861" cy="57143"/>
            </a:xfrm>
            <a:prstGeom prst="rect">
              <a:avLst/>
            </a:prstGeom>
          </p:spPr>
        </p:pic>
      </p:grpSp>
      <p:grpSp>
        <p:nvGrpSpPr>
          <p:cNvPr id="23" name="그룹 1006">
            <a:extLst>
              <a:ext uri="{FF2B5EF4-FFF2-40B4-BE49-F238E27FC236}">
                <a16:creationId xmlns:a16="http://schemas.microsoft.com/office/drawing/2014/main" id="{F7F7E40E-B7E0-4EE8-BD14-FF94C23E277C}"/>
              </a:ext>
            </a:extLst>
          </p:cNvPr>
          <p:cNvGrpSpPr/>
          <p:nvPr/>
        </p:nvGrpSpPr>
        <p:grpSpPr>
          <a:xfrm>
            <a:off x="1296853" y="478164"/>
            <a:ext cx="16398718" cy="57143"/>
            <a:chOff x="1296853" y="478164"/>
            <a:chExt cx="16398718" cy="57143"/>
          </a:xfrm>
        </p:grpSpPr>
        <p:pic>
          <p:nvPicPr>
            <p:cNvPr id="24" name="Object 18">
              <a:extLst>
                <a:ext uri="{FF2B5EF4-FFF2-40B4-BE49-F238E27FC236}">
                  <a16:creationId xmlns:a16="http://schemas.microsoft.com/office/drawing/2014/main" id="{19EC472E-A18C-46F1-A8A3-4EA52DAB95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96853" y="478164"/>
              <a:ext cx="16398718" cy="57143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EE4FCCC-CF9B-414F-9E18-0E3278E09405}"/>
              </a:ext>
            </a:extLst>
          </p:cNvPr>
          <p:cNvSpPr txBox="1"/>
          <p:nvPr/>
        </p:nvSpPr>
        <p:spPr>
          <a:xfrm>
            <a:off x="550608" y="569897"/>
            <a:ext cx="4402392" cy="350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Exploratory Data Analysis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4695E6-5185-AA37-5C3B-D577EDE5B910}"/>
              </a:ext>
            </a:extLst>
          </p:cNvPr>
          <p:cNvSpPr txBox="1"/>
          <p:nvPr/>
        </p:nvSpPr>
        <p:spPr>
          <a:xfrm>
            <a:off x="685800" y="1451638"/>
            <a:ext cx="16840200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3000" dirty="0">
                <a:solidFill>
                  <a:schemeClr val="tx2">
                    <a:lumMod val="75000"/>
                  </a:schemeClr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[Shifts by Income] in the pandemic era, there has been an increasing gap between the lowest- and higher-income groups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200B26-3692-6BCF-EC57-4CB4C675D4C4}"/>
              </a:ext>
            </a:extLst>
          </p:cNvPr>
          <p:cNvSpPr txBox="1"/>
          <p:nvPr/>
        </p:nvSpPr>
        <p:spPr>
          <a:xfrm>
            <a:off x="2590800" y="5858796"/>
            <a:ext cx="12969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500" dirty="0">
                <a:solidFill>
                  <a:prstClr val="black">
                    <a:lumMod val="50000"/>
                    <a:lumOff val="50000"/>
                  </a:prst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Monthly</a:t>
            </a:r>
          </a:p>
          <a:p>
            <a:pPr>
              <a:defRPr/>
            </a:pPr>
            <a:r>
              <a:rPr lang="en-US" altLang="ko-KR" sz="1500" dirty="0">
                <a:solidFill>
                  <a:prstClr val="black">
                    <a:lumMod val="50000"/>
                    <a:lumOff val="50000"/>
                  </a:prst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Health</a:t>
            </a:r>
          </a:p>
          <a:p>
            <a:pPr>
              <a:defRPr/>
            </a:pPr>
            <a:r>
              <a:rPr lang="en-US" altLang="ko-KR" sz="1500" dirty="0">
                <a:solidFill>
                  <a:prstClr val="black">
                    <a:lumMod val="50000"/>
                    <a:lumOff val="50000"/>
                  </a:prst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Spending</a:t>
            </a:r>
          </a:p>
          <a:p>
            <a:pPr>
              <a:defRPr/>
            </a:pPr>
            <a:r>
              <a:rPr lang="en-US" altLang="ko-KR" sz="1500" dirty="0">
                <a:solidFill>
                  <a:prstClr val="black">
                    <a:lumMod val="50000"/>
                    <a:lumOff val="50000"/>
                  </a:prst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(KRW)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05C235-E8D9-39D2-F1B4-DBE63FD598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6680" y="3070860"/>
            <a:ext cx="1031875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D6A9D9-450C-789C-E36C-8D8B292C4A0A}"/>
              </a:ext>
            </a:extLst>
          </p:cNvPr>
          <p:cNvSpPr txBox="1"/>
          <p:nvPr/>
        </p:nvSpPr>
        <p:spPr>
          <a:xfrm>
            <a:off x="14173200" y="8420100"/>
            <a:ext cx="1296972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500" dirty="0">
                <a:solidFill>
                  <a:prstClr val="black">
                    <a:lumMod val="50000"/>
                    <a:lumOff val="50000"/>
                  </a:prst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30M -</a:t>
            </a:r>
            <a:r>
              <a:rPr lang="ko-KR" altLang="en-US" sz="1500" dirty="0">
                <a:solidFill>
                  <a:prstClr val="black">
                    <a:lumMod val="50000"/>
                    <a:lumOff val="50000"/>
                  </a:prst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</a:t>
            </a:r>
            <a:endParaRPr lang="en-US" altLang="ko-KR" sz="1500" dirty="0">
              <a:solidFill>
                <a:prstClr val="black">
                  <a:lumMod val="50000"/>
                  <a:lumOff val="50000"/>
                </a:prstClr>
              </a:solidFill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>
              <a:defRPr/>
            </a:pPr>
            <a:endParaRPr lang="en-US" altLang="ko-KR" sz="100" dirty="0">
              <a:solidFill>
                <a:prstClr val="black">
                  <a:lumMod val="50000"/>
                  <a:lumOff val="50000"/>
                </a:prstClr>
              </a:solidFill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>
              <a:defRPr/>
            </a:pPr>
            <a:r>
              <a:rPr lang="en-US" altLang="ko-KR" sz="1500" dirty="0">
                <a:solidFill>
                  <a:prstClr val="black">
                    <a:lumMod val="50000"/>
                    <a:lumOff val="50000"/>
                  </a:prst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30M~50M</a:t>
            </a:r>
          </a:p>
          <a:p>
            <a:pPr>
              <a:defRPr/>
            </a:pPr>
            <a:endParaRPr lang="en-US" altLang="ko-KR" sz="100" dirty="0">
              <a:solidFill>
                <a:prstClr val="black">
                  <a:lumMod val="50000"/>
                  <a:lumOff val="50000"/>
                </a:prstClr>
              </a:solidFill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>
              <a:defRPr/>
            </a:pPr>
            <a:r>
              <a:rPr lang="en-US" altLang="ko-KR" sz="1500" dirty="0">
                <a:solidFill>
                  <a:prstClr val="black">
                    <a:lumMod val="50000"/>
                    <a:lumOff val="50000"/>
                  </a:prst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50M~70M</a:t>
            </a:r>
          </a:p>
          <a:p>
            <a:pPr>
              <a:defRPr/>
            </a:pPr>
            <a:endParaRPr lang="en-US" altLang="ko-KR" sz="100" dirty="0">
              <a:solidFill>
                <a:prstClr val="black">
                  <a:lumMod val="50000"/>
                  <a:lumOff val="50000"/>
                </a:prstClr>
              </a:solidFill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>
              <a:defRPr/>
            </a:pPr>
            <a:r>
              <a:rPr lang="en-US" altLang="ko-KR" sz="1500" dirty="0">
                <a:solidFill>
                  <a:prstClr val="black">
                    <a:lumMod val="50000"/>
                    <a:lumOff val="50000"/>
                  </a:prst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70M</a:t>
            </a:r>
            <a:r>
              <a:rPr lang="ko-KR" altLang="en-US" sz="1500" dirty="0">
                <a:solidFill>
                  <a:prstClr val="black">
                    <a:lumMod val="50000"/>
                    <a:lumOff val="50000"/>
                  </a:prst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</a:t>
            </a:r>
            <a:r>
              <a:rPr lang="en-US" altLang="ko-KR" sz="1500" dirty="0">
                <a:solidFill>
                  <a:prstClr val="black">
                    <a:lumMod val="50000"/>
                    <a:lumOff val="50000"/>
                  </a:prst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431720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D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DF8F07-A696-4AC1-BC87-8FBA13F6230A}"/>
              </a:ext>
            </a:extLst>
          </p:cNvPr>
          <p:cNvSpPr txBox="1"/>
          <p:nvPr/>
        </p:nvSpPr>
        <p:spPr>
          <a:xfrm>
            <a:off x="685800" y="1451638"/>
            <a:ext cx="16840200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3000" dirty="0">
                <a:solidFill>
                  <a:schemeClr val="accent1">
                    <a:lumMod val="40000"/>
                    <a:lumOff val="60000"/>
                  </a:schemeClr>
                </a:solidFill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Customer clustering by utilizing unsupervised machine learning approaches, such as</a:t>
            </a:r>
          </a:p>
          <a:p>
            <a:r>
              <a:rPr lang="en-US" altLang="ko-KR" sz="3000" dirty="0">
                <a:solidFill>
                  <a:schemeClr val="accent1">
                    <a:lumMod val="40000"/>
                    <a:lumOff val="60000"/>
                  </a:schemeClr>
                </a:solidFill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K-means Clustering based upon pairwise Euclidean distances, and</a:t>
            </a:r>
          </a:p>
          <a:p>
            <a:r>
              <a:rPr lang="en-US" altLang="ko-KR" sz="3000" dirty="0">
                <a:solidFill>
                  <a:schemeClr val="accent1">
                    <a:lumMod val="40000"/>
                    <a:lumOff val="60000"/>
                  </a:schemeClr>
                </a:solidFill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DBSCAN (Density-based Spatial Clustering of Application with Noise)</a:t>
            </a:r>
          </a:p>
          <a:p>
            <a:endParaRPr lang="en-US" altLang="ko-KR" sz="3000" dirty="0">
              <a:solidFill>
                <a:schemeClr val="accent1">
                  <a:lumMod val="40000"/>
                  <a:lumOff val="60000"/>
                </a:schemeClr>
              </a:solidFill>
              <a:latin typeface="Pretendard SemiBold" panose="02000703000000020004" pitchFamily="50" charset="-127"/>
              <a:ea typeface="Pretendard SemiBold" panose="02000703000000020004" pitchFamily="50" charset="-127"/>
              <a:cs typeface="Pretendard SemiBold" panose="02000703000000020004" pitchFamily="50" charset="-127"/>
            </a:endParaRPr>
          </a:p>
        </p:txBody>
      </p:sp>
      <p:grpSp>
        <p:nvGrpSpPr>
          <p:cNvPr id="3" name="그룹 1002">
            <a:extLst>
              <a:ext uri="{FF2B5EF4-FFF2-40B4-BE49-F238E27FC236}">
                <a16:creationId xmlns:a16="http://schemas.microsoft.com/office/drawing/2014/main" id="{E9AD98AA-11BC-46D3-B9F3-D89F9B8AD912}"/>
              </a:ext>
            </a:extLst>
          </p:cNvPr>
          <p:cNvGrpSpPr/>
          <p:nvPr/>
        </p:nvGrpSpPr>
        <p:grpSpPr>
          <a:xfrm>
            <a:off x="590476" y="478164"/>
            <a:ext cx="2705861" cy="57143"/>
            <a:chOff x="590476" y="478164"/>
            <a:chExt cx="2705861" cy="57143"/>
          </a:xfrm>
        </p:grpSpPr>
        <p:pic>
          <p:nvPicPr>
            <p:cNvPr id="4" name="Object 8">
              <a:extLst>
                <a:ext uri="{FF2B5EF4-FFF2-40B4-BE49-F238E27FC236}">
                  <a16:creationId xmlns:a16="http://schemas.microsoft.com/office/drawing/2014/main" id="{2EE5218C-BA29-446C-B5F6-8D1BE9128B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0476" y="478164"/>
              <a:ext cx="2705861" cy="57143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9F48C93-B39F-A2E6-E6F6-7F3A26A486B3}"/>
              </a:ext>
            </a:extLst>
          </p:cNvPr>
          <p:cNvSpPr txBox="1"/>
          <p:nvPr/>
        </p:nvSpPr>
        <p:spPr>
          <a:xfrm>
            <a:off x="494438" y="569038"/>
            <a:ext cx="3620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Credit Card Customer Clustering</a:t>
            </a:r>
          </a:p>
        </p:txBody>
      </p:sp>
    </p:spTree>
    <p:extLst>
      <p:ext uri="{BB962C8B-B14F-4D97-AF65-F5344CB8AC3E}">
        <p14:creationId xmlns:p14="http://schemas.microsoft.com/office/powerpoint/2010/main" val="209366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그룹 1005">
            <a:extLst>
              <a:ext uri="{FF2B5EF4-FFF2-40B4-BE49-F238E27FC236}">
                <a16:creationId xmlns:a16="http://schemas.microsoft.com/office/drawing/2014/main" id="{810087AF-E466-47BD-B464-FB9956FDB7C0}"/>
              </a:ext>
            </a:extLst>
          </p:cNvPr>
          <p:cNvGrpSpPr/>
          <p:nvPr/>
        </p:nvGrpSpPr>
        <p:grpSpPr>
          <a:xfrm>
            <a:off x="590476" y="478164"/>
            <a:ext cx="588861" cy="57143"/>
            <a:chOff x="590476" y="478164"/>
            <a:chExt cx="588861" cy="57143"/>
          </a:xfrm>
        </p:grpSpPr>
        <p:pic>
          <p:nvPicPr>
            <p:cNvPr id="22" name="Object 15">
              <a:extLst>
                <a:ext uri="{FF2B5EF4-FFF2-40B4-BE49-F238E27FC236}">
                  <a16:creationId xmlns:a16="http://schemas.microsoft.com/office/drawing/2014/main" id="{7F0698FC-DA6C-4030-95CA-DAFDD4BB7B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0476" y="478164"/>
              <a:ext cx="588861" cy="57143"/>
            </a:xfrm>
            <a:prstGeom prst="rect">
              <a:avLst/>
            </a:prstGeom>
          </p:spPr>
        </p:pic>
      </p:grpSp>
      <p:grpSp>
        <p:nvGrpSpPr>
          <p:cNvPr id="23" name="그룹 1006">
            <a:extLst>
              <a:ext uri="{FF2B5EF4-FFF2-40B4-BE49-F238E27FC236}">
                <a16:creationId xmlns:a16="http://schemas.microsoft.com/office/drawing/2014/main" id="{F7F7E40E-B7E0-4EE8-BD14-FF94C23E277C}"/>
              </a:ext>
            </a:extLst>
          </p:cNvPr>
          <p:cNvGrpSpPr/>
          <p:nvPr/>
        </p:nvGrpSpPr>
        <p:grpSpPr>
          <a:xfrm>
            <a:off x="1296853" y="478164"/>
            <a:ext cx="16398718" cy="57143"/>
            <a:chOff x="1296853" y="478164"/>
            <a:chExt cx="16398718" cy="57143"/>
          </a:xfrm>
        </p:grpSpPr>
        <p:pic>
          <p:nvPicPr>
            <p:cNvPr id="24" name="Object 18">
              <a:extLst>
                <a:ext uri="{FF2B5EF4-FFF2-40B4-BE49-F238E27FC236}">
                  <a16:creationId xmlns:a16="http://schemas.microsoft.com/office/drawing/2014/main" id="{19EC472E-A18C-46F1-A8A3-4EA52DAB95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96853" y="478164"/>
              <a:ext cx="16398718" cy="57143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EE4FCCC-CF9B-414F-9E18-0E3278E09405}"/>
              </a:ext>
            </a:extLst>
          </p:cNvPr>
          <p:cNvSpPr txBox="1"/>
          <p:nvPr/>
        </p:nvSpPr>
        <p:spPr>
          <a:xfrm>
            <a:off x="550608" y="569897"/>
            <a:ext cx="4402392" cy="350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K-Means Clustering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230158-0D23-FF7D-5044-9F3F272BD9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637" y="1333500"/>
            <a:ext cx="17992725" cy="829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430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그룹 1005">
            <a:extLst>
              <a:ext uri="{FF2B5EF4-FFF2-40B4-BE49-F238E27FC236}">
                <a16:creationId xmlns:a16="http://schemas.microsoft.com/office/drawing/2014/main" id="{810087AF-E466-47BD-B464-FB9956FDB7C0}"/>
              </a:ext>
            </a:extLst>
          </p:cNvPr>
          <p:cNvGrpSpPr/>
          <p:nvPr/>
        </p:nvGrpSpPr>
        <p:grpSpPr>
          <a:xfrm>
            <a:off x="590476" y="478164"/>
            <a:ext cx="588861" cy="57143"/>
            <a:chOff x="590476" y="478164"/>
            <a:chExt cx="588861" cy="57143"/>
          </a:xfrm>
        </p:grpSpPr>
        <p:pic>
          <p:nvPicPr>
            <p:cNvPr id="22" name="Object 15">
              <a:extLst>
                <a:ext uri="{FF2B5EF4-FFF2-40B4-BE49-F238E27FC236}">
                  <a16:creationId xmlns:a16="http://schemas.microsoft.com/office/drawing/2014/main" id="{7F0698FC-DA6C-4030-95CA-DAFDD4BB7B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0476" y="478164"/>
              <a:ext cx="588861" cy="57143"/>
            </a:xfrm>
            <a:prstGeom prst="rect">
              <a:avLst/>
            </a:prstGeom>
          </p:spPr>
        </p:pic>
      </p:grpSp>
      <p:grpSp>
        <p:nvGrpSpPr>
          <p:cNvPr id="23" name="그룹 1006">
            <a:extLst>
              <a:ext uri="{FF2B5EF4-FFF2-40B4-BE49-F238E27FC236}">
                <a16:creationId xmlns:a16="http://schemas.microsoft.com/office/drawing/2014/main" id="{F7F7E40E-B7E0-4EE8-BD14-FF94C23E277C}"/>
              </a:ext>
            </a:extLst>
          </p:cNvPr>
          <p:cNvGrpSpPr/>
          <p:nvPr/>
        </p:nvGrpSpPr>
        <p:grpSpPr>
          <a:xfrm>
            <a:off x="1296853" y="478164"/>
            <a:ext cx="16398718" cy="57143"/>
            <a:chOff x="1296853" y="478164"/>
            <a:chExt cx="16398718" cy="57143"/>
          </a:xfrm>
        </p:grpSpPr>
        <p:pic>
          <p:nvPicPr>
            <p:cNvPr id="24" name="Object 18">
              <a:extLst>
                <a:ext uri="{FF2B5EF4-FFF2-40B4-BE49-F238E27FC236}">
                  <a16:creationId xmlns:a16="http://schemas.microsoft.com/office/drawing/2014/main" id="{19EC472E-A18C-46F1-A8A3-4EA52DAB95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96853" y="478164"/>
              <a:ext cx="16398718" cy="57143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EE4FCCC-CF9B-414F-9E18-0E3278E09405}"/>
              </a:ext>
            </a:extLst>
          </p:cNvPr>
          <p:cNvSpPr txBox="1"/>
          <p:nvPr/>
        </p:nvSpPr>
        <p:spPr>
          <a:xfrm>
            <a:off x="550608" y="569897"/>
            <a:ext cx="4402392" cy="350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K-Means Clustering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E3AB74-E8A0-8341-93DA-5F4C97942D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5" y="1333500"/>
            <a:ext cx="18002250" cy="831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274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그룹 1005">
            <a:extLst>
              <a:ext uri="{FF2B5EF4-FFF2-40B4-BE49-F238E27FC236}">
                <a16:creationId xmlns:a16="http://schemas.microsoft.com/office/drawing/2014/main" id="{810087AF-E466-47BD-B464-FB9956FDB7C0}"/>
              </a:ext>
            </a:extLst>
          </p:cNvPr>
          <p:cNvGrpSpPr/>
          <p:nvPr/>
        </p:nvGrpSpPr>
        <p:grpSpPr>
          <a:xfrm>
            <a:off x="590476" y="478164"/>
            <a:ext cx="588861" cy="57143"/>
            <a:chOff x="590476" y="478164"/>
            <a:chExt cx="588861" cy="57143"/>
          </a:xfrm>
        </p:grpSpPr>
        <p:pic>
          <p:nvPicPr>
            <p:cNvPr id="22" name="Object 15">
              <a:extLst>
                <a:ext uri="{FF2B5EF4-FFF2-40B4-BE49-F238E27FC236}">
                  <a16:creationId xmlns:a16="http://schemas.microsoft.com/office/drawing/2014/main" id="{7F0698FC-DA6C-4030-95CA-DAFDD4BB7B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0476" y="478164"/>
              <a:ext cx="588861" cy="57143"/>
            </a:xfrm>
            <a:prstGeom prst="rect">
              <a:avLst/>
            </a:prstGeom>
          </p:spPr>
        </p:pic>
      </p:grpSp>
      <p:grpSp>
        <p:nvGrpSpPr>
          <p:cNvPr id="23" name="그룹 1006">
            <a:extLst>
              <a:ext uri="{FF2B5EF4-FFF2-40B4-BE49-F238E27FC236}">
                <a16:creationId xmlns:a16="http://schemas.microsoft.com/office/drawing/2014/main" id="{F7F7E40E-B7E0-4EE8-BD14-FF94C23E277C}"/>
              </a:ext>
            </a:extLst>
          </p:cNvPr>
          <p:cNvGrpSpPr/>
          <p:nvPr/>
        </p:nvGrpSpPr>
        <p:grpSpPr>
          <a:xfrm>
            <a:off x="1296853" y="478164"/>
            <a:ext cx="16398718" cy="57143"/>
            <a:chOff x="1296853" y="478164"/>
            <a:chExt cx="16398718" cy="57143"/>
          </a:xfrm>
        </p:grpSpPr>
        <p:pic>
          <p:nvPicPr>
            <p:cNvPr id="24" name="Object 18">
              <a:extLst>
                <a:ext uri="{FF2B5EF4-FFF2-40B4-BE49-F238E27FC236}">
                  <a16:creationId xmlns:a16="http://schemas.microsoft.com/office/drawing/2014/main" id="{19EC472E-A18C-46F1-A8A3-4EA52DAB95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96853" y="478164"/>
              <a:ext cx="16398718" cy="57143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EE4FCCC-CF9B-414F-9E18-0E3278E09405}"/>
              </a:ext>
            </a:extLst>
          </p:cNvPr>
          <p:cNvSpPr txBox="1"/>
          <p:nvPr/>
        </p:nvSpPr>
        <p:spPr>
          <a:xfrm>
            <a:off x="550608" y="569897"/>
            <a:ext cx="4402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DBSCAN</a:t>
            </a:r>
          </a:p>
        </p:txBody>
      </p:sp>
      <p:pic>
        <p:nvPicPr>
          <p:cNvPr id="3" name="Picture 2" descr="A picture containing outdoor object, web, dark&#10;&#10;Description automatically generated">
            <a:extLst>
              <a:ext uri="{FF2B5EF4-FFF2-40B4-BE49-F238E27FC236}">
                <a16:creationId xmlns:a16="http://schemas.microsoft.com/office/drawing/2014/main" id="{58C96787-FDCE-A5F0-827F-7977E7EBDE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55" y="1181100"/>
            <a:ext cx="18014289" cy="86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291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그룹 1005">
            <a:extLst>
              <a:ext uri="{FF2B5EF4-FFF2-40B4-BE49-F238E27FC236}">
                <a16:creationId xmlns:a16="http://schemas.microsoft.com/office/drawing/2014/main" id="{810087AF-E466-47BD-B464-FB9956FDB7C0}"/>
              </a:ext>
            </a:extLst>
          </p:cNvPr>
          <p:cNvGrpSpPr/>
          <p:nvPr/>
        </p:nvGrpSpPr>
        <p:grpSpPr>
          <a:xfrm>
            <a:off x="590476" y="478164"/>
            <a:ext cx="588861" cy="57143"/>
            <a:chOff x="590476" y="478164"/>
            <a:chExt cx="588861" cy="57143"/>
          </a:xfrm>
        </p:grpSpPr>
        <p:pic>
          <p:nvPicPr>
            <p:cNvPr id="22" name="Object 15">
              <a:extLst>
                <a:ext uri="{FF2B5EF4-FFF2-40B4-BE49-F238E27FC236}">
                  <a16:creationId xmlns:a16="http://schemas.microsoft.com/office/drawing/2014/main" id="{7F0698FC-DA6C-4030-95CA-DAFDD4BB7B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0476" y="478164"/>
              <a:ext cx="588861" cy="57143"/>
            </a:xfrm>
            <a:prstGeom prst="rect">
              <a:avLst/>
            </a:prstGeom>
          </p:spPr>
        </p:pic>
      </p:grpSp>
      <p:grpSp>
        <p:nvGrpSpPr>
          <p:cNvPr id="23" name="그룹 1006">
            <a:extLst>
              <a:ext uri="{FF2B5EF4-FFF2-40B4-BE49-F238E27FC236}">
                <a16:creationId xmlns:a16="http://schemas.microsoft.com/office/drawing/2014/main" id="{F7F7E40E-B7E0-4EE8-BD14-FF94C23E277C}"/>
              </a:ext>
            </a:extLst>
          </p:cNvPr>
          <p:cNvGrpSpPr/>
          <p:nvPr/>
        </p:nvGrpSpPr>
        <p:grpSpPr>
          <a:xfrm>
            <a:off x="1296853" y="478164"/>
            <a:ext cx="16398718" cy="57143"/>
            <a:chOff x="1296853" y="478164"/>
            <a:chExt cx="16398718" cy="57143"/>
          </a:xfrm>
        </p:grpSpPr>
        <p:pic>
          <p:nvPicPr>
            <p:cNvPr id="24" name="Object 18">
              <a:extLst>
                <a:ext uri="{FF2B5EF4-FFF2-40B4-BE49-F238E27FC236}">
                  <a16:creationId xmlns:a16="http://schemas.microsoft.com/office/drawing/2014/main" id="{19EC472E-A18C-46F1-A8A3-4EA52DAB95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96853" y="478164"/>
              <a:ext cx="16398718" cy="57143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EE4FCCC-CF9B-414F-9E18-0E3278E09405}"/>
              </a:ext>
            </a:extLst>
          </p:cNvPr>
          <p:cNvSpPr txBox="1"/>
          <p:nvPr/>
        </p:nvSpPr>
        <p:spPr>
          <a:xfrm>
            <a:off x="550608" y="569897"/>
            <a:ext cx="4402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DBSCAN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40C919-C322-08EC-5E87-8E0C020CDF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82" y="1181100"/>
            <a:ext cx="17995236" cy="870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30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D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DF8F07-A696-4AC1-BC87-8FBA13F6230A}"/>
              </a:ext>
            </a:extLst>
          </p:cNvPr>
          <p:cNvSpPr txBox="1"/>
          <p:nvPr/>
        </p:nvSpPr>
        <p:spPr>
          <a:xfrm>
            <a:off x="685800" y="1451638"/>
            <a:ext cx="16840200" cy="42473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3000" dirty="0">
                <a:solidFill>
                  <a:schemeClr val="accent1">
                    <a:lumMod val="40000"/>
                    <a:lumOff val="60000"/>
                  </a:schemeClr>
                </a:solidFill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An exploratory research</a:t>
            </a:r>
            <a:r>
              <a:rPr lang="en-US" altLang="ko-KR" sz="3000" dirty="0">
                <a:solidFill>
                  <a:schemeClr val="bg1"/>
                </a:solidFill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 to investigate shifts in health expenditure by the elderly </a:t>
            </a:r>
          </a:p>
          <a:p>
            <a:r>
              <a:rPr lang="en-US" altLang="ko-KR" sz="3000" dirty="0">
                <a:solidFill>
                  <a:schemeClr val="bg1"/>
                </a:solidFill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over the study period</a:t>
            </a:r>
          </a:p>
          <a:p>
            <a:endParaRPr lang="en-US" altLang="ko-KR" sz="3000" dirty="0">
              <a:solidFill>
                <a:schemeClr val="bg1"/>
              </a:solidFill>
              <a:latin typeface="Pretendard SemiBold" panose="02000703000000020004" pitchFamily="50" charset="-127"/>
              <a:ea typeface="Pretendard SemiBold" panose="02000703000000020004" pitchFamily="50" charset="-127"/>
              <a:cs typeface="Pretendard SemiBold" panose="02000703000000020004" pitchFamily="50" charset="-127"/>
            </a:endParaRPr>
          </a:p>
          <a:p>
            <a:r>
              <a:rPr lang="en-US" altLang="ko-KR" sz="3000" dirty="0">
                <a:solidFill>
                  <a:schemeClr val="bg1"/>
                </a:solidFill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We utilize credit card microdata for </a:t>
            </a:r>
            <a:r>
              <a:rPr lang="en-US" altLang="ko-KR" sz="3000" dirty="0">
                <a:solidFill>
                  <a:schemeClr val="accent1">
                    <a:lumMod val="40000"/>
                    <a:lumOff val="60000"/>
                  </a:schemeClr>
                </a:solidFill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Exploratory Data Analysis</a:t>
            </a:r>
            <a:r>
              <a:rPr lang="en-US" altLang="ko-KR" sz="3000" dirty="0">
                <a:solidFill>
                  <a:schemeClr val="bg1"/>
                </a:solidFill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 (EDA) as well as </a:t>
            </a:r>
          </a:p>
          <a:p>
            <a:r>
              <a:rPr lang="en-US" altLang="ko-KR" sz="3000" dirty="0">
                <a:solidFill>
                  <a:schemeClr val="accent1">
                    <a:lumMod val="40000"/>
                    <a:lumOff val="60000"/>
                  </a:schemeClr>
                </a:solidFill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Clustering</a:t>
            </a:r>
            <a:r>
              <a:rPr lang="en-US" altLang="ko-KR" sz="3000" dirty="0">
                <a:solidFill>
                  <a:schemeClr val="bg1"/>
                </a:solidFill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 of card holders</a:t>
            </a:r>
          </a:p>
          <a:p>
            <a:endParaRPr lang="en-US" altLang="ko-KR" sz="3000" dirty="0">
              <a:solidFill>
                <a:schemeClr val="bg1"/>
              </a:solidFill>
              <a:latin typeface="Pretendard SemiBold" panose="02000703000000020004" pitchFamily="50" charset="-127"/>
              <a:ea typeface="Pretendard SemiBold" panose="02000703000000020004" pitchFamily="50" charset="-127"/>
              <a:cs typeface="Pretendard SemiBold" panose="02000703000000020004" pitchFamily="50" charset="-127"/>
            </a:endParaRPr>
          </a:p>
          <a:p>
            <a:r>
              <a:rPr lang="en-US" altLang="ko-KR" sz="3000" dirty="0">
                <a:solidFill>
                  <a:schemeClr val="bg1"/>
                </a:solidFill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We’ll shift our focus toward shedding light on channels and mechanics of </a:t>
            </a:r>
          </a:p>
          <a:p>
            <a:r>
              <a:rPr lang="en-US" altLang="ko-KR" sz="3000" dirty="0">
                <a:solidFill>
                  <a:schemeClr val="bg1"/>
                </a:solidFill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such dynamics and shifts </a:t>
            </a:r>
          </a:p>
          <a:p>
            <a:endParaRPr lang="en-US" altLang="ko-KR" sz="3000" dirty="0">
              <a:solidFill>
                <a:schemeClr val="bg1"/>
              </a:solidFill>
              <a:latin typeface="Pretendard SemiBold" panose="02000703000000020004" pitchFamily="50" charset="-127"/>
              <a:ea typeface="Pretendard SemiBold" panose="02000703000000020004" pitchFamily="50" charset="-127"/>
              <a:cs typeface="Pretendard SemiBold" panose="02000703000000020004" pitchFamily="50" charset="-127"/>
            </a:endParaRPr>
          </a:p>
        </p:txBody>
      </p:sp>
      <p:grpSp>
        <p:nvGrpSpPr>
          <p:cNvPr id="3" name="그룹 1002">
            <a:extLst>
              <a:ext uri="{FF2B5EF4-FFF2-40B4-BE49-F238E27FC236}">
                <a16:creationId xmlns:a16="http://schemas.microsoft.com/office/drawing/2014/main" id="{E9AD98AA-11BC-46D3-B9F3-D89F9B8AD912}"/>
              </a:ext>
            </a:extLst>
          </p:cNvPr>
          <p:cNvGrpSpPr/>
          <p:nvPr/>
        </p:nvGrpSpPr>
        <p:grpSpPr>
          <a:xfrm>
            <a:off x="590476" y="478164"/>
            <a:ext cx="2705861" cy="57143"/>
            <a:chOff x="590476" y="478164"/>
            <a:chExt cx="2705861" cy="57143"/>
          </a:xfrm>
        </p:grpSpPr>
        <p:pic>
          <p:nvPicPr>
            <p:cNvPr id="4" name="Object 8">
              <a:extLst>
                <a:ext uri="{FF2B5EF4-FFF2-40B4-BE49-F238E27FC236}">
                  <a16:creationId xmlns:a16="http://schemas.microsoft.com/office/drawing/2014/main" id="{2EE5218C-BA29-446C-B5F6-8D1BE9128B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0476" y="478164"/>
              <a:ext cx="2705861" cy="57143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C42854B-A3A8-4FCE-AA2C-221D2CE84226}"/>
              </a:ext>
            </a:extLst>
          </p:cNvPr>
          <p:cNvSpPr txBox="1"/>
          <p:nvPr/>
        </p:nvSpPr>
        <p:spPr>
          <a:xfrm>
            <a:off x="494438" y="569038"/>
            <a:ext cx="2410834" cy="351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42818457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D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DF8F07-A696-4AC1-BC87-8FBA13F6230A}"/>
              </a:ext>
            </a:extLst>
          </p:cNvPr>
          <p:cNvSpPr txBox="1"/>
          <p:nvPr/>
        </p:nvSpPr>
        <p:spPr>
          <a:xfrm>
            <a:off x="685800" y="1451638"/>
            <a:ext cx="16840200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3000" dirty="0">
                <a:solidFill>
                  <a:schemeClr val="accent1">
                    <a:lumMod val="40000"/>
                    <a:lumOff val="60000"/>
                  </a:schemeClr>
                </a:solidFill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One of possible channels of such shifts: wealth effects on consumption</a:t>
            </a:r>
          </a:p>
          <a:p>
            <a:endParaRPr lang="en-US" altLang="ko-KR" sz="3000" dirty="0">
              <a:solidFill>
                <a:schemeClr val="bg1"/>
              </a:solidFill>
              <a:latin typeface="Pretendard SemiBold" panose="02000703000000020004" pitchFamily="50" charset="-127"/>
              <a:ea typeface="Pretendard SemiBold" panose="02000703000000020004" pitchFamily="50" charset="-127"/>
              <a:cs typeface="Pretendard SemiBold" panose="02000703000000020004" pitchFamily="50" charset="-127"/>
            </a:endParaRPr>
          </a:p>
        </p:txBody>
      </p:sp>
      <p:grpSp>
        <p:nvGrpSpPr>
          <p:cNvPr id="3" name="그룹 1002">
            <a:extLst>
              <a:ext uri="{FF2B5EF4-FFF2-40B4-BE49-F238E27FC236}">
                <a16:creationId xmlns:a16="http://schemas.microsoft.com/office/drawing/2014/main" id="{E9AD98AA-11BC-46D3-B9F3-D89F9B8AD912}"/>
              </a:ext>
            </a:extLst>
          </p:cNvPr>
          <p:cNvGrpSpPr/>
          <p:nvPr/>
        </p:nvGrpSpPr>
        <p:grpSpPr>
          <a:xfrm>
            <a:off x="590476" y="478164"/>
            <a:ext cx="2705861" cy="57143"/>
            <a:chOff x="590476" y="478164"/>
            <a:chExt cx="2705861" cy="57143"/>
          </a:xfrm>
        </p:grpSpPr>
        <p:pic>
          <p:nvPicPr>
            <p:cNvPr id="4" name="Object 8">
              <a:extLst>
                <a:ext uri="{FF2B5EF4-FFF2-40B4-BE49-F238E27FC236}">
                  <a16:creationId xmlns:a16="http://schemas.microsoft.com/office/drawing/2014/main" id="{2EE5218C-BA29-446C-B5F6-8D1BE9128B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0476" y="478164"/>
              <a:ext cx="2705861" cy="57143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9F48C93-B39F-A2E6-E6F6-7F3A26A486B3}"/>
              </a:ext>
            </a:extLst>
          </p:cNvPr>
          <p:cNvSpPr txBox="1"/>
          <p:nvPr/>
        </p:nvSpPr>
        <p:spPr>
          <a:xfrm>
            <a:off x="494438" y="569038"/>
            <a:ext cx="3010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Related Researches</a:t>
            </a:r>
          </a:p>
        </p:txBody>
      </p:sp>
    </p:spTree>
    <p:extLst>
      <p:ext uri="{BB962C8B-B14F-4D97-AF65-F5344CB8AC3E}">
        <p14:creationId xmlns:p14="http://schemas.microsoft.com/office/powerpoint/2010/main" val="34728609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그룹 1005">
            <a:extLst>
              <a:ext uri="{FF2B5EF4-FFF2-40B4-BE49-F238E27FC236}">
                <a16:creationId xmlns:a16="http://schemas.microsoft.com/office/drawing/2014/main" id="{810087AF-E466-47BD-B464-FB9956FDB7C0}"/>
              </a:ext>
            </a:extLst>
          </p:cNvPr>
          <p:cNvGrpSpPr/>
          <p:nvPr/>
        </p:nvGrpSpPr>
        <p:grpSpPr>
          <a:xfrm>
            <a:off x="590476" y="478164"/>
            <a:ext cx="588861" cy="57143"/>
            <a:chOff x="590476" y="478164"/>
            <a:chExt cx="588861" cy="57143"/>
          </a:xfrm>
        </p:grpSpPr>
        <p:pic>
          <p:nvPicPr>
            <p:cNvPr id="22" name="Object 15">
              <a:extLst>
                <a:ext uri="{FF2B5EF4-FFF2-40B4-BE49-F238E27FC236}">
                  <a16:creationId xmlns:a16="http://schemas.microsoft.com/office/drawing/2014/main" id="{7F0698FC-DA6C-4030-95CA-DAFDD4BB7B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0476" y="478164"/>
              <a:ext cx="588861" cy="57143"/>
            </a:xfrm>
            <a:prstGeom prst="rect">
              <a:avLst/>
            </a:prstGeom>
          </p:spPr>
        </p:pic>
      </p:grpSp>
      <p:grpSp>
        <p:nvGrpSpPr>
          <p:cNvPr id="23" name="그룹 1006">
            <a:extLst>
              <a:ext uri="{FF2B5EF4-FFF2-40B4-BE49-F238E27FC236}">
                <a16:creationId xmlns:a16="http://schemas.microsoft.com/office/drawing/2014/main" id="{F7F7E40E-B7E0-4EE8-BD14-FF94C23E277C}"/>
              </a:ext>
            </a:extLst>
          </p:cNvPr>
          <p:cNvGrpSpPr/>
          <p:nvPr/>
        </p:nvGrpSpPr>
        <p:grpSpPr>
          <a:xfrm>
            <a:off x="1296853" y="478164"/>
            <a:ext cx="16398718" cy="57143"/>
            <a:chOff x="1296853" y="478164"/>
            <a:chExt cx="16398718" cy="57143"/>
          </a:xfrm>
        </p:grpSpPr>
        <p:pic>
          <p:nvPicPr>
            <p:cNvPr id="24" name="Object 18">
              <a:extLst>
                <a:ext uri="{FF2B5EF4-FFF2-40B4-BE49-F238E27FC236}">
                  <a16:creationId xmlns:a16="http://schemas.microsoft.com/office/drawing/2014/main" id="{19EC472E-A18C-46F1-A8A3-4EA52DAB95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96853" y="478164"/>
              <a:ext cx="16398718" cy="57143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EE4FCCC-CF9B-414F-9E18-0E3278E09405}"/>
              </a:ext>
            </a:extLst>
          </p:cNvPr>
          <p:cNvSpPr txBox="1"/>
          <p:nvPr/>
        </p:nvSpPr>
        <p:spPr>
          <a:xfrm>
            <a:off x="550608" y="569897"/>
            <a:ext cx="4402392" cy="350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Wealth Effects on Consumption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331492-8BCB-39F4-137B-01E1B3816C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906" y="2171700"/>
            <a:ext cx="7772400" cy="75723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91CA28E-951A-ABD6-62C1-00B5B8FBA3A5}"/>
              </a:ext>
            </a:extLst>
          </p:cNvPr>
          <p:cNvSpPr txBox="1"/>
          <p:nvPr/>
        </p:nvSpPr>
        <p:spPr>
          <a:xfrm>
            <a:off x="685800" y="1451638"/>
            <a:ext cx="16840200" cy="5539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3000" dirty="0">
                <a:solidFill>
                  <a:schemeClr val="tx2">
                    <a:lumMod val="75000"/>
                  </a:schemeClr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Pooled OLS estimation (2017, 2019, &amp; 2021)</a:t>
            </a:r>
          </a:p>
        </p:txBody>
      </p:sp>
    </p:spTree>
    <p:extLst>
      <p:ext uri="{BB962C8B-B14F-4D97-AF65-F5344CB8AC3E}">
        <p14:creationId xmlns:p14="http://schemas.microsoft.com/office/powerpoint/2010/main" val="4679055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그룹 1005">
            <a:extLst>
              <a:ext uri="{FF2B5EF4-FFF2-40B4-BE49-F238E27FC236}">
                <a16:creationId xmlns:a16="http://schemas.microsoft.com/office/drawing/2014/main" id="{810087AF-E466-47BD-B464-FB9956FDB7C0}"/>
              </a:ext>
            </a:extLst>
          </p:cNvPr>
          <p:cNvGrpSpPr/>
          <p:nvPr/>
        </p:nvGrpSpPr>
        <p:grpSpPr>
          <a:xfrm>
            <a:off x="590476" y="478164"/>
            <a:ext cx="588861" cy="57143"/>
            <a:chOff x="590476" y="478164"/>
            <a:chExt cx="588861" cy="57143"/>
          </a:xfrm>
        </p:grpSpPr>
        <p:pic>
          <p:nvPicPr>
            <p:cNvPr id="22" name="Object 15">
              <a:extLst>
                <a:ext uri="{FF2B5EF4-FFF2-40B4-BE49-F238E27FC236}">
                  <a16:creationId xmlns:a16="http://schemas.microsoft.com/office/drawing/2014/main" id="{7F0698FC-DA6C-4030-95CA-DAFDD4BB7B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0476" y="478164"/>
              <a:ext cx="588861" cy="57143"/>
            </a:xfrm>
            <a:prstGeom prst="rect">
              <a:avLst/>
            </a:prstGeom>
          </p:spPr>
        </p:pic>
      </p:grpSp>
      <p:grpSp>
        <p:nvGrpSpPr>
          <p:cNvPr id="23" name="그룹 1006">
            <a:extLst>
              <a:ext uri="{FF2B5EF4-FFF2-40B4-BE49-F238E27FC236}">
                <a16:creationId xmlns:a16="http://schemas.microsoft.com/office/drawing/2014/main" id="{F7F7E40E-B7E0-4EE8-BD14-FF94C23E277C}"/>
              </a:ext>
            </a:extLst>
          </p:cNvPr>
          <p:cNvGrpSpPr/>
          <p:nvPr/>
        </p:nvGrpSpPr>
        <p:grpSpPr>
          <a:xfrm>
            <a:off x="1296853" y="478164"/>
            <a:ext cx="16398718" cy="57143"/>
            <a:chOff x="1296853" y="478164"/>
            <a:chExt cx="16398718" cy="57143"/>
          </a:xfrm>
        </p:grpSpPr>
        <p:pic>
          <p:nvPicPr>
            <p:cNvPr id="24" name="Object 18">
              <a:extLst>
                <a:ext uri="{FF2B5EF4-FFF2-40B4-BE49-F238E27FC236}">
                  <a16:creationId xmlns:a16="http://schemas.microsoft.com/office/drawing/2014/main" id="{19EC472E-A18C-46F1-A8A3-4EA52DAB95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96853" y="478164"/>
              <a:ext cx="16398718" cy="57143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EE4FCCC-CF9B-414F-9E18-0E3278E09405}"/>
              </a:ext>
            </a:extLst>
          </p:cNvPr>
          <p:cNvSpPr txBox="1"/>
          <p:nvPr/>
        </p:nvSpPr>
        <p:spPr>
          <a:xfrm>
            <a:off x="550608" y="569897"/>
            <a:ext cx="4402392" cy="350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Wealth Effects on Consumption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1CA28E-951A-ABD6-62C1-00B5B8FBA3A5}"/>
              </a:ext>
            </a:extLst>
          </p:cNvPr>
          <p:cNvSpPr txBox="1"/>
          <p:nvPr/>
        </p:nvSpPr>
        <p:spPr>
          <a:xfrm>
            <a:off x="685800" y="1451638"/>
            <a:ext cx="16840200" cy="5539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3000" dirty="0">
                <a:solidFill>
                  <a:schemeClr val="tx2">
                    <a:lumMod val="75000"/>
                  </a:schemeClr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Pooled IV estimation (2017, 2019, &amp; 2021)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5DF087-A70D-B1E4-7BD1-9F69846096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999" y="2501130"/>
            <a:ext cx="7762875" cy="70580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80251A-2AA9-6968-89CE-9B24850974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0" y="2583019"/>
            <a:ext cx="7515225" cy="13239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5C77D8-B746-B35C-B066-2DBAFDE51E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42871" y="4091448"/>
            <a:ext cx="752475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785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그룹 1005">
            <a:extLst>
              <a:ext uri="{FF2B5EF4-FFF2-40B4-BE49-F238E27FC236}">
                <a16:creationId xmlns:a16="http://schemas.microsoft.com/office/drawing/2014/main" id="{810087AF-E466-47BD-B464-FB9956FDB7C0}"/>
              </a:ext>
            </a:extLst>
          </p:cNvPr>
          <p:cNvGrpSpPr/>
          <p:nvPr/>
        </p:nvGrpSpPr>
        <p:grpSpPr>
          <a:xfrm>
            <a:off x="590476" y="478164"/>
            <a:ext cx="588861" cy="57143"/>
            <a:chOff x="590476" y="478164"/>
            <a:chExt cx="588861" cy="57143"/>
          </a:xfrm>
        </p:grpSpPr>
        <p:pic>
          <p:nvPicPr>
            <p:cNvPr id="22" name="Object 15">
              <a:extLst>
                <a:ext uri="{FF2B5EF4-FFF2-40B4-BE49-F238E27FC236}">
                  <a16:creationId xmlns:a16="http://schemas.microsoft.com/office/drawing/2014/main" id="{7F0698FC-DA6C-4030-95CA-DAFDD4BB7B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0476" y="478164"/>
              <a:ext cx="588861" cy="57143"/>
            </a:xfrm>
            <a:prstGeom prst="rect">
              <a:avLst/>
            </a:prstGeom>
          </p:spPr>
        </p:pic>
      </p:grpSp>
      <p:grpSp>
        <p:nvGrpSpPr>
          <p:cNvPr id="23" name="그룹 1006">
            <a:extLst>
              <a:ext uri="{FF2B5EF4-FFF2-40B4-BE49-F238E27FC236}">
                <a16:creationId xmlns:a16="http://schemas.microsoft.com/office/drawing/2014/main" id="{F7F7E40E-B7E0-4EE8-BD14-FF94C23E277C}"/>
              </a:ext>
            </a:extLst>
          </p:cNvPr>
          <p:cNvGrpSpPr/>
          <p:nvPr/>
        </p:nvGrpSpPr>
        <p:grpSpPr>
          <a:xfrm>
            <a:off x="1296853" y="478164"/>
            <a:ext cx="16398718" cy="57143"/>
            <a:chOff x="1296853" y="478164"/>
            <a:chExt cx="16398718" cy="57143"/>
          </a:xfrm>
        </p:grpSpPr>
        <p:pic>
          <p:nvPicPr>
            <p:cNvPr id="24" name="Object 18">
              <a:extLst>
                <a:ext uri="{FF2B5EF4-FFF2-40B4-BE49-F238E27FC236}">
                  <a16:creationId xmlns:a16="http://schemas.microsoft.com/office/drawing/2014/main" id="{19EC472E-A18C-46F1-A8A3-4EA52DAB95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96853" y="478164"/>
              <a:ext cx="16398718" cy="57143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EE4FCCC-CF9B-414F-9E18-0E3278E09405}"/>
              </a:ext>
            </a:extLst>
          </p:cNvPr>
          <p:cNvSpPr txBox="1"/>
          <p:nvPr/>
        </p:nvSpPr>
        <p:spPr>
          <a:xfrm>
            <a:off x="550608" y="569897"/>
            <a:ext cx="4402392" cy="350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Wealth Effects on Consumption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2AF2EF-FC51-9D44-D611-3FA0C2A5F0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2547833"/>
            <a:ext cx="7581900" cy="6953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9C2596-ABE7-5966-317B-D9573ED178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8400" y="2566268"/>
            <a:ext cx="7543800" cy="694372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C428566-A1E2-790C-01FE-4714BAFEE194}"/>
              </a:ext>
            </a:extLst>
          </p:cNvPr>
          <p:cNvSpPr/>
          <p:nvPr/>
        </p:nvSpPr>
        <p:spPr>
          <a:xfrm>
            <a:off x="700548" y="5861256"/>
            <a:ext cx="16916400" cy="3195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F538CA-6EB9-5E13-AB35-CF892736D15A}"/>
              </a:ext>
            </a:extLst>
          </p:cNvPr>
          <p:cNvSpPr txBox="1"/>
          <p:nvPr/>
        </p:nvSpPr>
        <p:spPr>
          <a:xfrm>
            <a:off x="685800" y="1451638"/>
            <a:ext cx="16840200" cy="5539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3000" dirty="0">
                <a:solidFill>
                  <a:schemeClr val="tx2">
                    <a:lumMod val="75000"/>
                  </a:schemeClr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Pooled IV estimation (2017 &amp; 2019 vs. 2019 &amp; 2021)</a:t>
            </a:r>
          </a:p>
        </p:txBody>
      </p:sp>
    </p:spTree>
    <p:extLst>
      <p:ext uri="{BB962C8B-B14F-4D97-AF65-F5344CB8AC3E}">
        <p14:creationId xmlns:p14="http://schemas.microsoft.com/office/powerpoint/2010/main" val="2954839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D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DF8F07-A696-4AC1-BC87-8FBA13F6230A}"/>
              </a:ext>
            </a:extLst>
          </p:cNvPr>
          <p:cNvSpPr txBox="1"/>
          <p:nvPr/>
        </p:nvSpPr>
        <p:spPr>
          <a:xfrm>
            <a:off x="685800" y="1451638"/>
            <a:ext cx="15240000" cy="37856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3000" dirty="0">
                <a:solidFill>
                  <a:schemeClr val="accent1">
                    <a:lumMod val="40000"/>
                    <a:lumOff val="60000"/>
                  </a:schemeClr>
                </a:solidFill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Data comprehensiveness</a:t>
            </a:r>
          </a:p>
          <a:p>
            <a:endParaRPr lang="en-US" altLang="ko-KR" sz="3000" dirty="0">
              <a:solidFill>
                <a:schemeClr val="bg1"/>
              </a:solidFill>
              <a:latin typeface="Pretendard SemiBold" panose="02000703000000020004" pitchFamily="50" charset="-127"/>
              <a:ea typeface="Pretendard SemiBold" panose="02000703000000020004" pitchFamily="50" charset="-127"/>
              <a:cs typeface="Pretendard SemiBold" panose="02000703000000020004" pitchFamily="50" charset="-127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ko-KR" sz="3000" dirty="0">
                <a:solidFill>
                  <a:schemeClr val="bg1"/>
                </a:solidFill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Data provided by Samsung Card, which is the 2</a:t>
            </a:r>
            <a:r>
              <a:rPr lang="en-US" altLang="ko-KR" sz="3000" baseline="30000" dirty="0">
                <a:solidFill>
                  <a:schemeClr val="bg1"/>
                </a:solidFill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nd</a:t>
            </a:r>
            <a:r>
              <a:rPr lang="en-US" altLang="ko-KR" sz="3000" dirty="0">
                <a:solidFill>
                  <a:schemeClr val="bg1"/>
                </a:solidFill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 largest credit card company in Korea, Republic of, with a 18.5% market share as of 2021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ko-KR" sz="3000" dirty="0">
              <a:solidFill>
                <a:schemeClr val="bg1"/>
              </a:solidFill>
              <a:latin typeface="Pretendard SemiBold" panose="02000703000000020004" pitchFamily="50" charset="-127"/>
              <a:ea typeface="Pretendard SemiBold" panose="02000703000000020004" pitchFamily="50" charset="-127"/>
              <a:cs typeface="Pretendard SemiBold" panose="02000703000000020004" pitchFamily="50" charset="-127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ko-KR" sz="3000" dirty="0">
                <a:solidFill>
                  <a:schemeClr val="bg1"/>
                </a:solidFill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Our credit card microdata includes over 0.11 B observations (113,272,657) over the period of 2015 to 2021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ko-KR" sz="3000" dirty="0">
              <a:solidFill>
                <a:schemeClr val="bg1"/>
              </a:solidFill>
              <a:latin typeface="Pretendard SemiBold" panose="02000703000000020004" pitchFamily="50" charset="-127"/>
              <a:ea typeface="Pretendard SemiBold" panose="02000703000000020004" pitchFamily="50" charset="-127"/>
              <a:cs typeface="Pretendard SemiBold" panose="02000703000000020004" pitchFamily="50" charset="-127"/>
            </a:endParaRPr>
          </a:p>
        </p:txBody>
      </p:sp>
      <p:grpSp>
        <p:nvGrpSpPr>
          <p:cNvPr id="3" name="그룹 1002">
            <a:extLst>
              <a:ext uri="{FF2B5EF4-FFF2-40B4-BE49-F238E27FC236}">
                <a16:creationId xmlns:a16="http://schemas.microsoft.com/office/drawing/2014/main" id="{E9AD98AA-11BC-46D3-B9F3-D89F9B8AD912}"/>
              </a:ext>
            </a:extLst>
          </p:cNvPr>
          <p:cNvGrpSpPr/>
          <p:nvPr/>
        </p:nvGrpSpPr>
        <p:grpSpPr>
          <a:xfrm>
            <a:off x="590476" y="478164"/>
            <a:ext cx="2705861" cy="57143"/>
            <a:chOff x="590476" y="478164"/>
            <a:chExt cx="2705861" cy="57143"/>
          </a:xfrm>
        </p:grpSpPr>
        <p:pic>
          <p:nvPicPr>
            <p:cNvPr id="4" name="Object 8">
              <a:extLst>
                <a:ext uri="{FF2B5EF4-FFF2-40B4-BE49-F238E27FC236}">
                  <a16:creationId xmlns:a16="http://schemas.microsoft.com/office/drawing/2014/main" id="{2EE5218C-BA29-446C-B5F6-8D1BE9128B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0476" y="478164"/>
              <a:ext cx="2705861" cy="57143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C42854B-A3A8-4FCE-AA2C-221D2CE84226}"/>
              </a:ext>
            </a:extLst>
          </p:cNvPr>
          <p:cNvSpPr txBox="1"/>
          <p:nvPr/>
        </p:nvSpPr>
        <p:spPr>
          <a:xfrm>
            <a:off x="494438" y="569038"/>
            <a:ext cx="2410834" cy="351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3389043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D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DF8F07-A696-4AC1-BC87-8FBA13F6230A}"/>
              </a:ext>
            </a:extLst>
          </p:cNvPr>
          <p:cNvSpPr txBox="1"/>
          <p:nvPr/>
        </p:nvSpPr>
        <p:spPr>
          <a:xfrm>
            <a:off x="685800" y="1451638"/>
            <a:ext cx="15697200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3000" dirty="0">
                <a:solidFill>
                  <a:schemeClr val="accent1">
                    <a:lumMod val="40000"/>
                    <a:lumOff val="60000"/>
                  </a:schemeClr>
                </a:solidFill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Data granularity</a:t>
            </a:r>
          </a:p>
          <a:p>
            <a:endParaRPr lang="en-US" altLang="ko-KR" sz="3000" dirty="0">
              <a:solidFill>
                <a:schemeClr val="bg1"/>
              </a:solidFill>
              <a:latin typeface="Pretendard SemiBold" panose="02000703000000020004" pitchFamily="50" charset="-127"/>
              <a:ea typeface="Pretendard SemiBold" panose="02000703000000020004" pitchFamily="50" charset="-127"/>
              <a:cs typeface="Pretendard SemiBold" panose="02000703000000020004" pitchFamily="50" charset="-127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ko-KR" sz="3000" dirty="0">
                <a:solidFill>
                  <a:schemeClr val="bg1"/>
                </a:solidFill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Our data includes key features of (de-identified) credit card holders, such as address, sex, age, income, and occupation, and their detailed monthly expenditures</a:t>
            </a:r>
          </a:p>
          <a:p>
            <a:endParaRPr lang="en-US" altLang="ko-KR" sz="3000" dirty="0">
              <a:solidFill>
                <a:schemeClr val="bg1"/>
              </a:solidFill>
              <a:latin typeface="Pretendard SemiBold" panose="02000703000000020004" pitchFamily="50" charset="-127"/>
              <a:ea typeface="Pretendard SemiBold" panose="02000703000000020004" pitchFamily="50" charset="-127"/>
              <a:cs typeface="Pretendard SemiBold" panose="02000703000000020004" pitchFamily="50" charset="-127"/>
            </a:endParaRPr>
          </a:p>
        </p:txBody>
      </p:sp>
      <p:grpSp>
        <p:nvGrpSpPr>
          <p:cNvPr id="3" name="그룹 1002">
            <a:extLst>
              <a:ext uri="{FF2B5EF4-FFF2-40B4-BE49-F238E27FC236}">
                <a16:creationId xmlns:a16="http://schemas.microsoft.com/office/drawing/2014/main" id="{E9AD98AA-11BC-46D3-B9F3-D89F9B8AD912}"/>
              </a:ext>
            </a:extLst>
          </p:cNvPr>
          <p:cNvGrpSpPr/>
          <p:nvPr/>
        </p:nvGrpSpPr>
        <p:grpSpPr>
          <a:xfrm>
            <a:off x="590476" y="478164"/>
            <a:ext cx="2705861" cy="57143"/>
            <a:chOff x="590476" y="478164"/>
            <a:chExt cx="2705861" cy="57143"/>
          </a:xfrm>
        </p:grpSpPr>
        <p:pic>
          <p:nvPicPr>
            <p:cNvPr id="4" name="Object 8">
              <a:extLst>
                <a:ext uri="{FF2B5EF4-FFF2-40B4-BE49-F238E27FC236}">
                  <a16:creationId xmlns:a16="http://schemas.microsoft.com/office/drawing/2014/main" id="{2EE5218C-BA29-446C-B5F6-8D1BE9128B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0476" y="478164"/>
              <a:ext cx="2705861" cy="57143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C42854B-A3A8-4FCE-AA2C-221D2CE84226}"/>
              </a:ext>
            </a:extLst>
          </p:cNvPr>
          <p:cNvSpPr txBox="1"/>
          <p:nvPr/>
        </p:nvSpPr>
        <p:spPr>
          <a:xfrm>
            <a:off x="494438" y="569038"/>
            <a:ext cx="2410834" cy="351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1397741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D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DF8F07-A696-4AC1-BC87-8FBA13F6230A}"/>
              </a:ext>
            </a:extLst>
          </p:cNvPr>
          <p:cNvSpPr txBox="1"/>
          <p:nvPr/>
        </p:nvSpPr>
        <p:spPr>
          <a:xfrm>
            <a:off x="685800" y="1451638"/>
            <a:ext cx="16840200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3000" dirty="0">
                <a:solidFill>
                  <a:schemeClr val="accent1">
                    <a:lumMod val="40000"/>
                    <a:lumOff val="60000"/>
                  </a:schemeClr>
                </a:solidFill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Summary statistics by age and other key demographic features</a:t>
            </a:r>
          </a:p>
          <a:p>
            <a:endParaRPr lang="en-US" altLang="ko-KR" sz="3000" dirty="0">
              <a:solidFill>
                <a:schemeClr val="bg1"/>
              </a:solidFill>
              <a:latin typeface="Pretendard SemiBold" panose="02000703000000020004" pitchFamily="50" charset="-127"/>
              <a:ea typeface="Pretendard SemiBold" panose="02000703000000020004" pitchFamily="50" charset="-127"/>
              <a:cs typeface="Pretendard SemiBold" panose="02000703000000020004" pitchFamily="50" charset="-127"/>
            </a:endParaRPr>
          </a:p>
        </p:txBody>
      </p:sp>
      <p:grpSp>
        <p:nvGrpSpPr>
          <p:cNvPr id="3" name="그룹 1002">
            <a:extLst>
              <a:ext uri="{FF2B5EF4-FFF2-40B4-BE49-F238E27FC236}">
                <a16:creationId xmlns:a16="http://schemas.microsoft.com/office/drawing/2014/main" id="{E9AD98AA-11BC-46D3-B9F3-D89F9B8AD912}"/>
              </a:ext>
            </a:extLst>
          </p:cNvPr>
          <p:cNvGrpSpPr/>
          <p:nvPr/>
        </p:nvGrpSpPr>
        <p:grpSpPr>
          <a:xfrm>
            <a:off x="590476" y="478164"/>
            <a:ext cx="2705861" cy="57143"/>
            <a:chOff x="590476" y="478164"/>
            <a:chExt cx="2705861" cy="57143"/>
          </a:xfrm>
        </p:grpSpPr>
        <p:pic>
          <p:nvPicPr>
            <p:cNvPr id="4" name="Object 8">
              <a:extLst>
                <a:ext uri="{FF2B5EF4-FFF2-40B4-BE49-F238E27FC236}">
                  <a16:creationId xmlns:a16="http://schemas.microsoft.com/office/drawing/2014/main" id="{2EE5218C-BA29-446C-B5F6-8D1BE9128B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0476" y="478164"/>
              <a:ext cx="2705861" cy="57143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9F48C93-B39F-A2E6-E6F6-7F3A26A486B3}"/>
              </a:ext>
            </a:extLst>
          </p:cNvPr>
          <p:cNvSpPr txBox="1"/>
          <p:nvPr/>
        </p:nvSpPr>
        <p:spPr>
          <a:xfrm>
            <a:off x="494438" y="569038"/>
            <a:ext cx="3010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Exploratory</a:t>
            </a:r>
            <a:r>
              <a:rPr lang="ko-KR" alt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</a:t>
            </a:r>
            <a:r>
              <a:rPr lang="en-US" altLang="ko-KR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Data</a:t>
            </a:r>
            <a:r>
              <a:rPr lang="ko-KR" alt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</a:t>
            </a:r>
            <a:r>
              <a:rPr lang="en-US" altLang="ko-KR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Analysis</a:t>
            </a:r>
            <a:endParaRPr lang="en-US" sz="1600" dirty="0">
              <a:solidFill>
                <a:schemeClr val="accent1">
                  <a:lumMod val="20000"/>
                  <a:lumOff val="80000"/>
                </a:schemeClr>
              </a:solidFill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93798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그룹 1005">
            <a:extLst>
              <a:ext uri="{FF2B5EF4-FFF2-40B4-BE49-F238E27FC236}">
                <a16:creationId xmlns:a16="http://schemas.microsoft.com/office/drawing/2014/main" id="{810087AF-E466-47BD-B464-FB9956FDB7C0}"/>
              </a:ext>
            </a:extLst>
          </p:cNvPr>
          <p:cNvGrpSpPr/>
          <p:nvPr/>
        </p:nvGrpSpPr>
        <p:grpSpPr>
          <a:xfrm>
            <a:off x="590476" y="478164"/>
            <a:ext cx="588861" cy="57143"/>
            <a:chOff x="590476" y="478164"/>
            <a:chExt cx="588861" cy="57143"/>
          </a:xfrm>
        </p:grpSpPr>
        <p:pic>
          <p:nvPicPr>
            <p:cNvPr id="22" name="Object 15">
              <a:extLst>
                <a:ext uri="{FF2B5EF4-FFF2-40B4-BE49-F238E27FC236}">
                  <a16:creationId xmlns:a16="http://schemas.microsoft.com/office/drawing/2014/main" id="{7F0698FC-DA6C-4030-95CA-DAFDD4BB7B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0476" y="478164"/>
              <a:ext cx="588861" cy="57143"/>
            </a:xfrm>
            <a:prstGeom prst="rect">
              <a:avLst/>
            </a:prstGeom>
          </p:spPr>
        </p:pic>
      </p:grpSp>
      <p:grpSp>
        <p:nvGrpSpPr>
          <p:cNvPr id="23" name="그룹 1006">
            <a:extLst>
              <a:ext uri="{FF2B5EF4-FFF2-40B4-BE49-F238E27FC236}">
                <a16:creationId xmlns:a16="http://schemas.microsoft.com/office/drawing/2014/main" id="{F7F7E40E-B7E0-4EE8-BD14-FF94C23E277C}"/>
              </a:ext>
            </a:extLst>
          </p:cNvPr>
          <p:cNvGrpSpPr/>
          <p:nvPr/>
        </p:nvGrpSpPr>
        <p:grpSpPr>
          <a:xfrm>
            <a:off x="1296853" y="478164"/>
            <a:ext cx="16398718" cy="57143"/>
            <a:chOff x="1296853" y="478164"/>
            <a:chExt cx="16398718" cy="57143"/>
          </a:xfrm>
        </p:grpSpPr>
        <p:pic>
          <p:nvPicPr>
            <p:cNvPr id="24" name="Object 18">
              <a:extLst>
                <a:ext uri="{FF2B5EF4-FFF2-40B4-BE49-F238E27FC236}">
                  <a16:creationId xmlns:a16="http://schemas.microsoft.com/office/drawing/2014/main" id="{19EC472E-A18C-46F1-A8A3-4EA52DAB95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96853" y="478164"/>
              <a:ext cx="16398718" cy="57143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EE4FCCC-CF9B-414F-9E18-0E3278E09405}"/>
              </a:ext>
            </a:extLst>
          </p:cNvPr>
          <p:cNvSpPr txBox="1"/>
          <p:nvPr/>
        </p:nvSpPr>
        <p:spPr>
          <a:xfrm>
            <a:off x="550608" y="569897"/>
            <a:ext cx="4402392" cy="350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Exploratory Data Analysis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E625C7-30EF-0086-DFB2-40B0EFD343D1}"/>
              </a:ext>
            </a:extLst>
          </p:cNvPr>
          <p:cNvSpPr txBox="1"/>
          <p:nvPr/>
        </p:nvSpPr>
        <p:spPr>
          <a:xfrm>
            <a:off x="685800" y="1451638"/>
            <a:ext cx="16840200" cy="4401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3000" dirty="0">
                <a:solidFill>
                  <a:schemeClr val="tx2">
                    <a:lumMod val="75000"/>
                  </a:schemeClr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Monthly total expenditures per capita</a:t>
            </a:r>
          </a:p>
          <a:p>
            <a:endParaRPr lang="en-US" altLang="ko-KR" sz="3000" dirty="0">
              <a:solidFill>
                <a:prstClr val="black">
                  <a:lumMod val="50000"/>
                  <a:lumOff val="50000"/>
                </a:prstClr>
              </a:solidFill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prstClr val="black">
                    <a:lumMod val="50000"/>
                    <a:lumOff val="50000"/>
                  </a:prst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Spending (number): (avg) 13.94, (min) 0, (max) 456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prstClr val="black">
                    <a:lumMod val="50000"/>
                    <a:lumOff val="50000"/>
                  </a:prst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Spending (volume): (avg) 671K KRW, (min) 0 KRW, (max) 127M KRW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prstClr val="black">
                    <a:lumMod val="50000"/>
                    <a:lumOff val="50000"/>
                  </a:prst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Amount Per Consumption (</a:t>
            </a:r>
            <a:r>
              <a:rPr lang="en-US" altLang="ko-KR" sz="20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ApC</a:t>
            </a:r>
            <a:r>
              <a:rPr lang="en-US" altLang="ko-KR" sz="2000" dirty="0">
                <a:solidFill>
                  <a:prstClr val="black">
                    <a:lumMod val="50000"/>
                    <a:lumOff val="50000"/>
                  </a:prst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): (avg) 74K KRW/C, (min) 0 KRW/C, (max) 99M KRW/C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ko-KR" sz="2000" dirty="0">
              <a:solidFill>
                <a:prstClr val="black">
                  <a:lumMod val="50000"/>
                  <a:lumOff val="50000"/>
                </a:prstClr>
              </a:solidFill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ko-KR" sz="2000" dirty="0">
              <a:solidFill>
                <a:prstClr val="black">
                  <a:lumMod val="50000"/>
                  <a:lumOff val="50000"/>
                </a:prstClr>
              </a:solidFill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000" dirty="0">
                <a:solidFill>
                  <a:srgbClr val="1F497D">
                    <a:lumMod val="75000"/>
                  </a:srgbClr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M</a:t>
            </a:r>
            <a:r>
              <a:rPr kumimoji="0" lang="en-US" altLang="ko-KR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onthly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 health expenditures per capita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prstClr val="black">
                    <a:lumMod val="50000"/>
                    <a:lumOff val="50000"/>
                  </a:prst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Spending (number): (avg) 0.88, (min) 0, (max) 101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prstClr val="black">
                    <a:lumMod val="50000"/>
                    <a:lumOff val="50000"/>
                  </a:prst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Spending (volume): (avg) 51K KRW, (min) 0 KRW, (max) 13M KRW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prstClr val="black">
                    <a:lumMod val="50000"/>
                    <a:lumOff val="50000"/>
                  </a:prst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Amount Per Consumption (</a:t>
            </a:r>
            <a:r>
              <a:rPr lang="en-US" altLang="ko-KR" sz="20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ApC</a:t>
            </a:r>
            <a:r>
              <a:rPr lang="en-US" altLang="ko-KR" sz="2000" dirty="0">
                <a:solidFill>
                  <a:prstClr val="black">
                    <a:lumMod val="50000"/>
                    <a:lumOff val="50000"/>
                  </a:prst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): (avg) 22K KRW/C, (min) 0 KRW/C, (max) 7.7M KRW/C</a:t>
            </a:r>
          </a:p>
        </p:txBody>
      </p:sp>
    </p:spTree>
    <p:extLst>
      <p:ext uri="{BB962C8B-B14F-4D97-AF65-F5344CB8AC3E}">
        <p14:creationId xmlns:p14="http://schemas.microsoft.com/office/powerpoint/2010/main" val="641396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그룹 1005">
            <a:extLst>
              <a:ext uri="{FF2B5EF4-FFF2-40B4-BE49-F238E27FC236}">
                <a16:creationId xmlns:a16="http://schemas.microsoft.com/office/drawing/2014/main" id="{810087AF-E466-47BD-B464-FB9956FDB7C0}"/>
              </a:ext>
            </a:extLst>
          </p:cNvPr>
          <p:cNvGrpSpPr/>
          <p:nvPr/>
        </p:nvGrpSpPr>
        <p:grpSpPr>
          <a:xfrm>
            <a:off x="590476" y="478164"/>
            <a:ext cx="588861" cy="57143"/>
            <a:chOff x="590476" y="478164"/>
            <a:chExt cx="588861" cy="57143"/>
          </a:xfrm>
        </p:grpSpPr>
        <p:pic>
          <p:nvPicPr>
            <p:cNvPr id="22" name="Object 15">
              <a:extLst>
                <a:ext uri="{FF2B5EF4-FFF2-40B4-BE49-F238E27FC236}">
                  <a16:creationId xmlns:a16="http://schemas.microsoft.com/office/drawing/2014/main" id="{7F0698FC-DA6C-4030-95CA-DAFDD4BB7B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0476" y="478164"/>
              <a:ext cx="588861" cy="57143"/>
            </a:xfrm>
            <a:prstGeom prst="rect">
              <a:avLst/>
            </a:prstGeom>
          </p:spPr>
        </p:pic>
      </p:grpSp>
      <p:grpSp>
        <p:nvGrpSpPr>
          <p:cNvPr id="23" name="그룹 1006">
            <a:extLst>
              <a:ext uri="{FF2B5EF4-FFF2-40B4-BE49-F238E27FC236}">
                <a16:creationId xmlns:a16="http://schemas.microsoft.com/office/drawing/2014/main" id="{F7F7E40E-B7E0-4EE8-BD14-FF94C23E277C}"/>
              </a:ext>
            </a:extLst>
          </p:cNvPr>
          <p:cNvGrpSpPr/>
          <p:nvPr/>
        </p:nvGrpSpPr>
        <p:grpSpPr>
          <a:xfrm>
            <a:off x="1296853" y="478164"/>
            <a:ext cx="16398718" cy="57143"/>
            <a:chOff x="1296853" y="478164"/>
            <a:chExt cx="16398718" cy="57143"/>
          </a:xfrm>
        </p:grpSpPr>
        <p:pic>
          <p:nvPicPr>
            <p:cNvPr id="24" name="Object 18">
              <a:extLst>
                <a:ext uri="{FF2B5EF4-FFF2-40B4-BE49-F238E27FC236}">
                  <a16:creationId xmlns:a16="http://schemas.microsoft.com/office/drawing/2014/main" id="{19EC472E-A18C-46F1-A8A3-4EA52DAB95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96853" y="478164"/>
              <a:ext cx="16398718" cy="57143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EE4FCCC-CF9B-414F-9E18-0E3278E09405}"/>
              </a:ext>
            </a:extLst>
          </p:cNvPr>
          <p:cNvSpPr txBox="1"/>
          <p:nvPr/>
        </p:nvSpPr>
        <p:spPr>
          <a:xfrm>
            <a:off x="550608" y="569897"/>
            <a:ext cx="4402392" cy="350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Exploratory Data Analysis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49681D8-1894-45FF-68C3-7C6990FF79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7029272"/>
              </p:ext>
            </p:extLst>
          </p:nvPr>
        </p:nvGraphicFramePr>
        <p:xfrm>
          <a:off x="4114800" y="3695700"/>
          <a:ext cx="10058400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B4695E6-5185-AA37-5C3B-D577EDE5B910}"/>
              </a:ext>
            </a:extLst>
          </p:cNvPr>
          <p:cNvSpPr txBox="1"/>
          <p:nvPr/>
        </p:nvSpPr>
        <p:spPr>
          <a:xfrm>
            <a:off x="685800" y="1451638"/>
            <a:ext cx="16840200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3000" dirty="0">
                <a:solidFill>
                  <a:schemeClr val="tx2">
                    <a:lumMod val="75000"/>
                  </a:schemeClr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[By Age &amp; Sex] male expenditures significantly increase with age, </a:t>
            </a:r>
          </a:p>
          <a:p>
            <a:r>
              <a:rPr lang="en-US" altLang="ko-KR" sz="3000" dirty="0">
                <a:solidFill>
                  <a:schemeClr val="tx2">
                    <a:lumMod val="75000"/>
                  </a:schemeClr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even though the sex ratio commonly tends to decrease over the life course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BDE1E77-D7C7-7636-9F21-39CC9630EE82}"/>
              </a:ext>
            </a:extLst>
          </p:cNvPr>
          <p:cNvCxnSpPr>
            <a:cxnSpLocks/>
          </p:cNvCxnSpPr>
          <p:nvPr/>
        </p:nvCxnSpPr>
        <p:spPr>
          <a:xfrm>
            <a:off x="4726860" y="6001368"/>
            <a:ext cx="9525708" cy="639096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1751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그룹 1005">
            <a:extLst>
              <a:ext uri="{FF2B5EF4-FFF2-40B4-BE49-F238E27FC236}">
                <a16:creationId xmlns:a16="http://schemas.microsoft.com/office/drawing/2014/main" id="{810087AF-E466-47BD-B464-FB9956FDB7C0}"/>
              </a:ext>
            </a:extLst>
          </p:cNvPr>
          <p:cNvGrpSpPr/>
          <p:nvPr/>
        </p:nvGrpSpPr>
        <p:grpSpPr>
          <a:xfrm>
            <a:off x="590476" y="478164"/>
            <a:ext cx="588861" cy="57143"/>
            <a:chOff x="590476" y="478164"/>
            <a:chExt cx="588861" cy="57143"/>
          </a:xfrm>
        </p:grpSpPr>
        <p:pic>
          <p:nvPicPr>
            <p:cNvPr id="22" name="Object 15">
              <a:extLst>
                <a:ext uri="{FF2B5EF4-FFF2-40B4-BE49-F238E27FC236}">
                  <a16:creationId xmlns:a16="http://schemas.microsoft.com/office/drawing/2014/main" id="{7F0698FC-DA6C-4030-95CA-DAFDD4BB7B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0476" y="478164"/>
              <a:ext cx="588861" cy="57143"/>
            </a:xfrm>
            <a:prstGeom prst="rect">
              <a:avLst/>
            </a:prstGeom>
          </p:spPr>
        </p:pic>
      </p:grpSp>
      <p:grpSp>
        <p:nvGrpSpPr>
          <p:cNvPr id="23" name="그룹 1006">
            <a:extLst>
              <a:ext uri="{FF2B5EF4-FFF2-40B4-BE49-F238E27FC236}">
                <a16:creationId xmlns:a16="http://schemas.microsoft.com/office/drawing/2014/main" id="{F7F7E40E-B7E0-4EE8-BD14-FF94C23E277C}"/>
              </a:ext>
            </a:extLst>
          </p:cNvPr>
          <p:cNvGrpSpPr/>
          <p:nvPr/>
        </p:nvGrpSpPr>
        <p:grpSpPr>
          <a:xfrm>
            <a:off x="1296853" y="478164"/>
            <a:ext cx="16398718" cy="57143"/>
            <a:chOff x="1296853" y="478164"/>
            <a:chExt cx="16398718" cy="57143"/>
          </a:xfrm>
        </p:grpSpPr>
        <p:pic>
          <p:nvPicPr>
            <p:cNvPr id="24" name="Object 18">
              <a:extLst>
                <a:ext uri="{FF2B5EF4-FFF2-40B4-BE49-F238E27FC236}">
                  <a16:creationId xmlns:a16="http://schemas.microsoft.com/office/drawing/2014/main" id="{19EC472E-A18C-46F1-A8A3-4EA52DAB95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96853" y="478164"/>
              <a:ext cx="16398718" cy="57143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EE4FCCC-CF9B-414F-9E18-0E3278E09405}"/>
              </a:ext>
            </a:extLst>
          </p:cNvPr>
          <p:cNvSpPr txBox="1"/>
          <p:nvPr/>
        </p:nvSpPr>
        <p:spPr>
          <a:xfrm>
            <a:off x="550608" y="569897"/>
            <a:ext cx="4402392" cy="350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Exploratory Data Analysis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4695E6-5185-AA37-5C3B-D577EDE5B910}"/>
              </a:ext>
            </a:extLst>
          </p:cNvPr>
          <p:cNvSpPr txBox="1"/>
          <p:nvPr/>
        </p:nvSpPr>
        <p:spPr>
          <a:xfrm>
            <a:off x="685800" y="1451638"/>
            <a:ext cx="16840200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3000" dirty="0">
                <a:solidFill>
                  <a:schemeClr val="tx2">
                    <a:lumMod val="75000"/>
                  </a:schemeClr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[By Age &amp; Income] individual income becomes noticeably volatile for age groups of 60s+, as they typically remain at work before age 60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999D75F-E9DB-42D7-A6F3-C15F368E75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8182087"/>
              </p:ext>
            </p:extLst>
          </p:nvPr>
        </p:nvGraphicFramePr>
        <p:xfrm>
          <a:off x="4114800" y="3695700"/>
          <a:ext cx="10058400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05366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그룹 1005">
            <a:extLst>
              <a:ext uri="{FF2B5EF4-FFF2-40B4-BE49-F238E27FC236}">
                <a16:creationId xmlns:a16="http://schemas.microsoft.com/office/drawing/2014/main" id="{810087AF-E466-47BD-B464-FB9956FDB7C0}"/>
              </a:ext>
            </a:extLst>
          </p:cNvPr>
          <p:cNvGrpSpPr/>
          <p:nvPr/>
        </p:nvGrpSpPr>
        <p:grpSpPr>
          <a:xfrm>
            <a:off x="590476" y="478164"/>
            <a:ext cx="588861" cy="57143"/>
            <a:chOff x="590476" y="478164"/>
            <a:chExt cx="588861" cy="57143"/>
          </a:xfrm>
        </p:grpSpPr>
        <p:pic>
          <p:nvPicPr>
            <p:cNvPr id="22" name="Object 15">
              <a:extLst>
                <a:ext uri="{FF2B5EF4-FFF2-40B4-BE49-F238E27FC236}">
                  <a16:creationId xmlns:a16="http://schemas.microsoft.com/office/drawing/2014/main" id="{7F0698FC-DA6C-4030-95CA-DAFDD4BB7B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0476" y="478164"/>
              <a:ext cx="588861" cy="57143"/>
            </a:xfrm>
            <a:prstGeom prst="rect">
              <a:avLst/>
            </a:prstGeom>
          </p:spPr>
        </p:pic>
      </p:grpSp>
      <p:grpSp>
        <p:nvGrpSpPr>
          <p:cNvPr id="23" name="그룹 1006">
            <a:extLst>
              <a:ext uri="{FF2B5EF4-FFF2-40B4-BE49-F238E27FC236}">
                <a16:creationId xmlns:a16="http://schemas.microsoft.com/office/drawing/2014/main" id="{F7F7E40E-B7E0-4EE8-BD14-FF94C23E277C}"/>
              </a:ext>
            </a:extLst>
          </p:cNvPr>
          <p:cNvGrpSpPr/>
          <p:nvPr/>
        </p:nvGrpSpPr>
        <p:grpSpPr>
          <a:xfrm>
            <a:off x="1296853" y="478164"/>
            <a:ext cx="16398718" cy="57143"/>
            <a:chOff x="1296853" y="478164"/>
            <a:chExt cx="16398718" cy="57143"/>
          </a:xfrm>
        </p:grpSpPr>
        <p:pic>
          <p:nvPicPr>
            <p:cNvPr id="24" name="Object 18">
              <a:extLst>
                <a:ext uri="{FF2B5EF4-FFF2-40B4-BE49-F238E27FC236}">
                  <a16:creationId xmlns:a16="http://schemas.microsoft.com/office/drawing/2014/main" id="{19EC472E-A18C-46F1-A8A3-4EA52DAB95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96853" y="478164"/>
              <a:ext cx="16398718" cy="57143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EE4FCCC-CF9B-414F-9E18-0E3278E09405}"/>
              </a:ext>
            </a:extLst>
          </p:cNvPr>
          <p:cNvSpPr txBox="1"/>
          <p:nvPr/>
        </p:nvSpPr>
        <p:spPr>
          <a:xfrm>
            <a:off x="550608" y="569897"/>
            <a:ext cx="4402392" cy="350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Exploratory Data Analysis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4695E6-5185-AA37-5C3B-D577EDE5B910}"/>
              </a:ext>
            </a:extLst>
          </p:cNvPr>
          <p:cNvSpPr txBox="1"/>
          <p:nvPr/>
        </p:nvSpPr>
        <p:spPr>
          <a:xfrm>
            <a:off x="685800" y="1451638"/>
            <a:ext cx="16840200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3000" dirty="0">
                <a:solidFill>
                  <a:schemeClr val="tx2">
                    <a:lumMod val="75000"/>
                  </a:schemeClr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[By Age &amp; Occupation] % self-employed has played a significant role for all age cohorts, </a:t>
            </a:r>
          </a:p>
          <a:p>
            <a:r>
              <a:rPr lang="en-US" altLang="ko-KR" sz="3000" dirty="0">
                <a:solidFill>
                  <a:schemeClr val="tx2">
                    <a:lumMod val="75000"/>
                  </a:schemeClr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an evidence of inadequate social protection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B6ACDB9-566D-E186-97BE-7E7AB5DF36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5349655"/>
              </p:ext>
            </p:extLst>
          </p:nvPr>
        </p:nvGraphicFramePr>
        <p:xfrm>
          <a:off x="4114800" y="3695700"/>
          <a:ext cx="10058400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DDA612E-48C8-7EAE-ADB4-EBA850ABA47A}"/>
              </a:ext>
            </a:extLst>
          </p:cNvPr>
          <p:cNvCxnSpPr>
            <a:cxnSpLocks/>
          </p:cNvCxnSpPr>
          <p:nvPr/>
        </p:nvCxnSpPr>
        <p:spPr>
          <a:xfrm>
            <a:off x="4800600" y="4074240"/>
            <a:ext cx="9144000" cy="3276600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964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6667</TotalTime>
  <Words>711</Words>
  <Application>Microsoft Office PowerPoint</Application>
  <PresentationFormat>Custom</PresentationFormat>
  <Paragraphs>112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Pretendard SemiBold</vt:lpstr>
      <vt:lpstr>Calibri</vt:lpstr>
      <vt:lpstr>Arial</vt:lpstr>
      <vt:lpstr>Pretendard</vt:lpstr>
      <vt:lpstr>Pretendard ExtraBold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officegen</dc:creator>
  <cp:lastModifiedBy>Youngha Cho</cp:lastModifiedBy>
  <cp:revision>41</cp:revision>
  <cp:lastPrinted>2022-05-29T03:38:52Z</cp:lastPrinted>
  <dcterms:created xsi:type="dcterms:W3CDTF">2022-03-31T22:37:17Z</dcterms:created>
  <dcterms:modified xsi:type="dcterms:W3CDTF">2022-11-15T06:12:39Z</dcterms:modified>
</cp:coreProperties>
</file>